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71" r:id="rId2"/>
    <p:sldId id="256" r:id="rId3"/>
    <p:sldId id="257" r:id="rId4"/>
    <p:sldId id="270" r:id="rId5"/>
    <p:sldId id="268" r:id="rId6"/>
    <p:sldId id="269" r:id="rId7"/>
    <p:sldId id="258" r:id="rId8"/>
    <p:sldId id="259" r:id="rId9"/>
    <p:sldId id="260" r:id="rId10"/>
    <p:sldId id="261" r:id="rId11"/>
    <p:sldId id="263" r:id="rId12"/>
    <p:sldId id="264" r:id="rId13"/>
    <p:sldId id="265" r:id="rId14"/>
    <p:sldId id="266" r:id="rId15"/>
    <p:sldId id="26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24" autoAdjust="0"/>
    <p:restoredTop sz="94660" autoAdjust="0"/>
  </p:normalViewPr>
  <p:slideViewPr>
    <p:cSldViewPr>
      <p:cViewPr>
        <p:scale>
          <a:sx n="70" d="100"/>
          <a:sy n="70" d="100"/>
        </p:scale>
        <p:origin x="1254"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ED784C-2E6F-4847-B519-AEE8CD812D76}"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3063966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ED784C-2E6F-4847-B519-AEE8CD812D76}"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1532399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ED784C-2E6F-4847-B519-AEE8CD812D76}"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334415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ED784C-2E6F-4847-B519-AEE8CD812D76}"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3775092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ED784C-2E6F-4847-B519-AEE8CD812D76}" type="datetimeFigureOut">
              <a:rPr lang="en-US" smtClean="0"/>
              <a:pPr/>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4278253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ED784C-2E6F-4847-B519-AEE8CD812D76}" type="datetimeFigureOut">
              <a:rPr lang="en-US" smtClean="0"/>
              <a:pPr/>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2386330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D784C-2E6F-4847-B519-AEE8CD812D76}" type="datetimeFigureOut">
              <a:rPr lang="en-US" smtClean="0"/>
              <a:pPr/>
              <a:t>9/23/2024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4057477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ED784C-2E6F-4847-B519-AEE8CD812D76}"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1271910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ED784C-2E6F-4847-B519-AEE8CD812D76}"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2355062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ED784C-2E6F-4847-B519-AEE8CD812D76}"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999342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ED784C-2E6F-4847-B519-AEE8CD812D76}"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F49F98-8111-4FF2-A63B-E83153F46DF0}" type="slidenum">
              <a:rPr lang="en-US" smtClean="0"/>
              <a:pPr/>
              <a:t>‹#›</a:t>
            </a:fld>
            <a:endParaRPr lang="en-US"/>
          </a:p>
        </p:txBody>
      </p:sp>
    </p:spTree>
    <p:extLst>
      <p:ext uri="{BB962C8B-B14F-4D97-AF65-F5344CB8AC3E}">
        <p14:creationId xmlns:p14="http://schemas.microsoft.com/office/powerpoint/2010/main" val="2225404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D784C-2E6F-4847-B519-AEE8CD812D76}" type="datetimeFigureOut">
              <a:rPr lang="en-US" smtClean="0"/>
              <a:pPr/>
              <a:t>9/23/2024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F49F98-8111-4FF2-A63B-E83153F46DF0}" type="slidenum">
              <a:rPr lang="en-US" smtClean="0"/>
              <a:pPr/>
              <a:t>‹#›</a:t>
            </a:fld>
            <a:endParaRPr lang="en-US"/>
          </a:p>
        </p:txBody>
      </p:sp>
    </p:spTree>
    <p:extLst>
      <p:ext uri="{BB962C8B-B14F-4D97-AF65-F5344CB8AC3E}">
        <p14:creationId xmlns:p14="http://schemas.microsoft.com/office/powerpoint/2010/main" val="2195853959"/>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3929338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
            <a:ext cx="8915400" cy="3570208"/>
          </a:xfrm>
          <a:prstGeom prst="rect">
            <a:avLst/>
          </a:prstGeom>
        </p:spPr>
        <p:txBody>
          <a:bodyPr wrap="square">
            <a:spAutoFit/>
          </a:bodyPr>
          <a:lstStyle/>
          <a:p>
            <a:pPr algn="ctr"/>
            <a:r>
              <a:rPr lang="en-US" sz="3200" b="1" dirty="0"/>
              <a:t>RAJASTHANI SCHOOL</a:t>
            </a:r>
          </a:p>
          <a:p>
            <a:pPr algn="ctr"/>
            <a:r>
              <a:rPr lang="en-US" sz="3200" b="1" dirty="0"/>
              <a:t>Revision</a:t>
            </a:r>
          </a:p>
          <a:p>
            <a:pPr>
              <a:buFont typeface="Arial" pitchFamily="34" charset="0"/>
              <a:buChar char="•"/>
            </a:pPr>
            <a:r>
              <a:rPr lang="en-US" sz="2800" b="1" u="sng" dirty="0"/>
              <a:t>INTRODUCTION</a:t>
            </a:r>
          </a:p>
          <a:p>
            <a:pPr>
              <a:buFont typeface="Arial" pitchFamily="34" charset="0"/>
              <a:buChar char="•"/>
            </a:pPr>
            <a:r>
              <a:rPr lang="en-US" sz="2800" b="1" u="sng" dirty="0"/>
              <a:t>ORIGIN AND DEVELOPMENT</a:t>
            </a:r>
          </a:p>
          <a:p>
            <a:pPr>
              <a:buFont typeface="Arial" pitchFamily="34" charset="0"/>
              <a:buChar char="•"/>
            </a:pPr>
            <a:r>
              <a:rPr lang="en-US" sz="2800" b="1" u="sng" dirty="0"/>
              <a:t> SUB-SCHOOLS – MEWAR , BONDI, JODHPUR, BIKANER, KISHANGARH, JAIPUR</a:t>
            </a:r>
          </a:p>
          <a:p>
            <a:pPr>
              <a:buFont typeface="Arial" pitchFamily="34" charset="0"/>
              <a:buChar char="•"/>
            </a:pPr>
            <a:r>
              <a:rPr lang="en-US" sz="2800" b="1" u="sng" dirty="0"/>
              <a:t>PANTINGS </a:t>
            </a:r>
          </a:p>
          <a:p>
            <a:r>
              <a:rPr lang="en-US" sz="2200" b="1" dirty="0"/>
              <a:t> </a:t>
            </a:r>
            <a:endParaRPr lang="en-US" sz="2200" dirty="0"/>
          </a:p>
        </p:txBody>
      </p:sp>
      <p:graphicFrame>
        <p:nvGraphicFramePr>
          <p:cNvPr id="5" name="Table 4"/>
          <p:cNvGraphicFramePr>
            <a:graphicFrameLocks noGrp="1"/>
          </p:cNvGraphicFramePr>
          <p:nvPr>
            <p:extLst>
              <p:ext uri="{D42A27DB-BD31-4B8C-83A1-F6EECF244321}">
                <p14:modId xmlns:p14="http://schemas.microsoft.com/office/powerpoint/2010/main" val="2235306329"/>
              </p:ext>
            </p:extLst>
          </p:nvPr>
        </p:nvGraphicFramePr>
        <p:xfrm>
          <a:off x="685800" y="3276600"/>
          <a:ext cx="7543800" cy="330200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370840">
                <a:tc>
                  <a:txBody>
                    <a:bodyPr/>
                    <a:lstStyle/>
                    <a:p>
                      <a:pPr algn="ctr"/>
                      <a:r>
                        <a:rPr lang="en-US" sz="1800" b="1" kern="1200" baseline="0" dirty="0">
                          <a:solidFill>
                            <a:schemeClr val="lt1"/>
                          </a:solidFill>
                          <a:latin typeface="+mn-lt"/>
                          <a:ea typeface="+mn-ea"/>
                          <a:cs typeface="+mn-cs"/>
                        </a:rPr>
                        <a:t>TITLE</a:t>
                      </a:r>
                      <a:endParaRPr lang="en-US" sz="1800" dirty="0"/>
                    </a:p>
                  </a:txBody>
                  <a:tcPr/>
                </a:tc>
                <a:tc>
                  <a:txBody>
                    <a:bodyPr/>
                    <a:lstStyle/>
                    <a:p>
                      <a:pPr algn="ctr"/>
                      <a:r>
                        <a:rPr lang="en-US" sz="1800" b="1" kern="1200" baseline="0" dirty="0">
                          <a:solidFill>
                            <a:schemeClr val="lt1"/>
                          </a:solidFill>
                          <a:latin typeface="+mn-lt"/>
                          <a:ea typeface="+mn-ea"/>
                          <a:cs typeface="+mn-cs"/>
                        </a:rPr>
                        <a:t>ARTIST</a:t>
                      </a:r>
                      <a:endParaRPr lang="en-US" sz="1800" dirty="0"/>
                    </a:p>
                  </a:txBody>
                  <a:tcPr/>
                </a:tc>
                <a:tc>
                  <a:txBody>
                    <a:bodyPr/>
                    <a:lstStyle/>
                    <a:p>
                      <a:pPr algn="ctr"/>
                      <a:r>
                        <a:rPr lang="en-US" sz="1800" b="1" kern="1200" baseline="0" dirty="0">
                          <a:solidFill>
                            <a:schemeClr val="lt1"/>
                          </a:solidFill>
                          <a:latin typeface="+mn-lt"/>
                          <a:ea typeface="+mn-ea"/>
                          <a:cs typeface="+mn-cs"/>
                        </a:rPr>
                        <a:t>SUB SCHOOL</a:t>
                      </a:r>
                      <a:endParaRPr lang="en-US" sz="1800" dirty="0"/>
                    </a:p>
                  </a:txBody>
                  <a:tcPr/>
                </a:tc>
                <a:extLst>
                  <a:ext uri="{0D108BD9-81ED-4DB2-BD59-A6C34878D82A}">
                    <a16:rowId xmlns:a16="http://schemas.microsoft.com/office/drawing/2014/main" val="10000"/>
                  </a:ext>
                </a:extLst>
              </a:tr>
              <a:tr h="370840">
                <a:tc>
                  <a:txBody>
                    <a:bodyPr/>
                    <a:lstStyle/>
                    <a:p>
                      <a:r>
                        <a:rPr lang="en-US" sz="1800" kern="1200" baseline="0" dirty="0" err="1">
                          <a:solidFill>
                            <a:schemeClr val="dk1"/>
                          </a:solidFill>
                          <a:latin typeface="+mn-lt"/>
                          <a:ea typeface="+mn-ea"/>
                          <a:cs typeface="+mn-cs"/>
                        </a:rPr>
                        <a:t>Maru</a:t>
                      </a:r>
                      <a:r>
                        <a:rPr lang="en-US" sz="1800" kern="1200" baseline="0" dirty="0">
                          <a:solidFill>
                            <a:schemeClr val="dk1"/>
                          </a:solidFill>
                          <a:latin typeface="+mn-lt"/>
                          <a:ea typeface="+mn-ea"/>
                          <a:cs typeface="+mn-cs"/>
                        </a:rPr>
                        <a:t> </a:t>
                      </a:r>
                      <a:r>
                        <a:rPr lang="en-US" sz="1800" kern="1200" baseline="0" dirty="0" err="1">
                          <a:solidFill>
                            <a:schemeClr val="dk1"/>
                          </a:solidFill>
                          <a:latin typeface="+mn-lt"/>
                          <a:ea typeface="+mn-ea"/>
                          <a:cs typeface="+mn-cs"/>
                        </a:rPr>
                        <a:t>Ragini</a:t>
                      </a:r>
                      <a:endParaRPr lang="en-US" sz="1800" dirty="0"/>
                    </a:p>
                  </a:txBody>
                  <a:tcPr/>
                </a:tc>
                <a:tc>
                  <a:txBody>
                    <a:bodyPr/>
                    <a:lstStyle/>
                    <a:p>
                      <a:pPr algn="ctr"/>
                      <a:r>
                        <a:rPr lang="en-US" sz="1800" kern="1200" baseline="0" dirty="0" err="1">
                          <a:solidFill>
                            <a:schemeClr val="dk1"/>
                          </a:solidFill>
                          <a:latin typeface="+mn-lt"/>
                          <a:ea typeface="+mn-ea"/>
                          <a:cs typeface="+mn-cs"/>
                        </a:rPr>
                        <a:t>Sahibdin</a:t>
                      </a:r>
                      <a:endParaRPr lang="en-US" sz="1800" dirty="0"/>
                    </a:p>
                  </a:txBody>
                  <a:tcPr/>
                </a:tc>
                <a:tc>
                  <a:txBody>
                    <a:bodyPr/>
                    <a:lstStyle/>
                    <a:p>
                      <a:pPr algn="ctr"/>
                      <a:r>
                        <a:rPr lang="en-US" sz="1800" kern="1200" baseline="0" dirty="0" err="1">
                          <a:solidFill>
                            <a:schemeClr val="dk1"/>
                          </a:solidFill>
                          <a:latin typeface="+mn-lt"/>
                          <a:ea typeface="+mn-ea"/>
                          <a:cs typeface="+mn-cs"/>
                        </a:rPr>
                        <a:t>Mewar</a:t>
                      </a:r>
                      <a:endParaRPr lang="en-US" sz="1800" dirty="0"/>
                    </a:p>
                  </a:txBody>
                  <a:tcPr/>
                </a:tc>
                <a:extLst>
                  <a:ext uri="{0D108BD9-81ED-4DB2-BD59-A6C34878D82A}">
                    <a16:rowId xmlns:a16="http://schemas.microsoft.com/office/drawing/2014/main" val="10001"/>
                  </a:ext>
                </a:extLst>
              </a:tr>
              <a:tr h="640080">
                <a:tc>
                  <a:txBody>
                    <a:bodyPr/>
                    <a:lstStyle/>
                    <a:p>
                      <a:r>
                        <a:rPr lang="en-US" sz="1800" kern="1200" baseline="0" dirty="0" err="1">
                          <a:solidFill>
                            <a:schemeClr val="dk1"/>
                          </a:solidFill>
                          <a:latin typeface="+mn-lt"/>
                          <a:ea typeface="+mn-ea"/>
                          <a:cs typeface="+mn-cs"/>
                        </a:rPr>
                        <a:t>Chaugan</a:t>
                      </a:r>
                      <a:r>
                        <a:rPr lang="en-US" sz="1800" kern="1200" baseline="0" dirty="0">
                          <a:solidFill>
                            <a:schemeClr val="dk1"/>
                          </a:solidFill>
                          <a:latin typeface="+mn-lt"/>
                          <a:ea typeface="+mn-ea"/>
                          <a:cs typeface="+mn-cs"/>
                        </a:rPr>
                        <a:t> Player</a:t>
                      </a:r>
                      <a:endParaRPr lang="en-US" sz="1800" dirty="0"/>
                    </a:p>
                  </a:txBody>
                  <a:tcPr/>
                </a:tc>
                <a:tc>
                  <a:txBody>
                    <a:bodyPr/>
                    <a:lstStyle/>
                    <a:p>
                      <a:pPr algn="ctr"/>
                      <a:r>
                        <a:rPr lang="en-US" sz="1800" kern="1200" baseline="0" dirty="0">
                          <a:solidFill>
                            <a:schemeClr val="dk1"/>
                          </a:solidFill>
                          <a:latin typeface="+mn-lt"/>
                          <a:ea typeface="+mn-ea"/>
                          <a:cs typeface="+mn-cs"/>
                        </a:rPr>
                        <a:t>Dana</a:t>
                      </a:r>
                      <a:endParaRPr lang="en-US" sz="1800" dirty="0"/>
                    </a:p>
                  </a:txBody>
                  <a:tcPr/>
                </a:tc>
                <a:tc>
                  <a:txBody>
                    <a:bodyPr/>
                    <a:lstStyle/>
                    <a:p>
                      <a:pPr algn="ctr"/>
                      <a:r>
                        <a:rPr lang="en-US" sz="1800" kern="1200" baseline="0" dirty="0">
                          <a:solidFill>
                            <a:schemeClr val="dk1"/>
                          </a:solidFill>
                          <a:latin typeface="+mn-lt"/>
                          <a:ea typeface="+mn-ea"/>
                          <a:cs typeface="+mn-cs"/>
                        </a:rPr>
                        <a:t>Jodhpur</a:t>
                      </a:r>
                      <a:endParaRPr lang="en-US" sz="1800" dirty="0"/>
                    </a:p>
                  </a:txBody>
                  <a:tcPr/>
                </a:tc>
                <a:extLst>
                  <a:ext uri="{0D108BD9-81ED-4DB2-BD59-A6C34878D82A}">
                    <a16:rowId xmlns:a16="http://schemas.microsoft.com/office/drawing/2014/main" val="10002"/>
                  </a:ext>
                </a:extLst>
              </a:tr>
              <a:tr h="640080">
                <a:tc>
                  <a:txBody>
                    <a:bodyPr/>
                    <a:lstStyle/>
                    <a:p>
                      <a:r>
                        <a:rPr lang="en-US" sz="1800" kern="1200" baseline="0" dirty="0">
                          <a:solidFill>
                            <a:schemeClr val="dk1"/>
                          </a:solidFill>
                          <a:latin typeface="+mn-lt"/>
                          <a:ea typeface="+mn-ea"/>
                          <a:cs typeface="+mn-cs"/>
                        </a:rPr>
                        <a:t>Krishna on swing</a:t>
                      </a:r>
                      <a:endParaRPr lang="en-US" sz="1800" dirty="0"/>
                    </a:p>
                  </a:txBody>
                  <a:tcPr/>
                </a:tc>
                <a:tc>
                  <a:txBody>
                    <a:bodyPr/>
                    <a:lstStyle/>
                    <a:p>
                      <a:pPr algn="ctr"/>
                      <a:r>
                        <a:rPr lang="en-US" sz="1800" kern="1200" baseline="0" dirty="0" err="1">
                          <a:solidFill>
                            <a:schemeClr val="dk1"/>
                          </a:solidFill>
                          <a:latin typeface="+mn-lt"/>
                          <a:ea typeface="+mn-ea"/>
                          <a:cs typeface="+mn-cs"/>
                        </a:rPr>
                        <a:t>Nuruddin</a:t>
                      </a:r>
                      <a:endParaRPr lang="en-US" sz="1800" dirty="0"/>
                    </a:p>
                  </a:txBody>
                  <a:tcPr/>
                </a:tc>
                <a:tc>
                  <a:txBody>
                    <a:bodyPr/>
                    <a:lstStyle/>
                    <a:p>
                      <a:pPr algn="ctr"/>
                      <a:r>
                        <a:rPr lang="en-US" sz="1800" kern="1200" baseline="0" dirty="0">
                          <a:solidFill>
                            <a:schemeClr val="dk1"/>
                          </a:solidFill>
                          <a:latin typeface="+mn-lt"/>
                          <a:ea typeface="+mn-ea"/>
                          <a:cs typeface="+mn-cs"/>
                        </a:rPr>
                        <a:t>Bikaner</a:t>
                      </a:r>
                      <a:endParaRPr lang="en-US" sz="1800" dirty="0"/>
                    </a:p>
                  </a:txBody>
                  <a:tcPr/>
                </a:tc>
                <a:extLst>
                  <a:ext uri="{0D108BD9-81ED-4DB2-BD59-A6C34878D82A}">
                    <a16:rowId xmlns:a16="http://schemas.microsoft.com/office/drawing/2014/main" val="10003"/>
                  </a:ext>
                </a:extLst>
              </a:tr>
              <a:tr h="640080">
                <a:tc>
                  <a:txBody>
                    <a:bodyPr/>
                    <a:lstStyle/>
                    <a:p>
                      <a:r>
                        <a:rPr lang="en-US" sz="1800" kern="1200" baseline="0" dirty="0" err="1">
                          <a:solidFill>
                            <a:schemeClr val="dk1"/>
                          </a:solidFill>
                          <a:latin typeface="+mn-lt"/>
                          <a:ea typeface="+mn-ea"/>
                          <a:cs typeface="+mn-cs"/>
                        </a:rPr>
                        <a:t>Radha</a:t>
                      </a:r>
                      <a:r>
                        <a:rPr lang="en-US" sz="1800" kern="1200" baseline="0" dirty="0">
                          <a:solidFill>
                            <a:schemeClr val="dk1"/>
                          </a:solidFill>
                          <a:latin typeface="+mn-lt"/>
                          <a:ea typeface="+mn-ea"/>
                          <a:cs typeface="+mn-cs"/>
                        </a:rPr>
                        <a:t> (</a:t>
                      </a:r>
                      <a:r>
                        <a:rPr lang="en-US" sz="1800" kern="1200" baseline="0" dirty="0" err="1">
                          <a:solidFill>
                            <a:schemeClr val="dk1"/>
                          </a:solidFill>
                          <a:latin typeface="+mn-lt"/>
                          <a:ea typeface="+mn-ea"/>
                          <a:cs typeface="+mn-cs"/>
                        </a:rPr>
                        <a:t>Bani</a:t>
                      </a:r>
                      <a:r>
                        <a:rPr lang="en-US" sz="1800" kern="1200" baseline="0" dirty="0">
                          <a:solidFill>
                            <a:schemeClr val="dk1"/>
                          </a:solidFill>
                          <a:latin typeface="+mn-lt"/>
                          <a:ea typeface="+mn-ea"/>
                          <a:cs typeface="+mn-cs"/>
                        </a:rPr>
                        <a:t> </a:t>
                      </a:r>
                      <a:r>
                        <a:rPr lang="en-US" sz="1800" kern="1200" baseline="0" dirty="0" err="1">
                          <a:solidFill>
                            <a:schemeClr val="dk1"/>
                          </a:solidFill>
                          <a:latin typeface="+mn-lt"/>
                          <a:ea typeface="+mn-ea"/>
                          <a:cs typeface="+mn-cs"/>
                        </a:rPr>
                        <a:t>Thani</a:t>
                      </a:r>
                      <a:r>
                        <a:rPr lang="en-US" sz="1800" kern="1200" baseline="0" dirty="0">
                          <a:solidFill>
                            <a:schemeClr val="dk1"/>
                          </a:solidFill>
                          <a:latin typeface="+mn-lt"/>
                          <a:ea typeface="+mn-ea"/>
                          <a:cs typeface="+mn-cs"/>
                        </a:rPr>
                        <a:t>)</a:t>
                      </a:r>
                      <a:endParaRPr lang="en-US" sz="1800" dirty="0"/>
                    </a:p>
                  </a:txBody>
                  <a:tcPr/>
                </a:tc>
                <a:tc>
                  <a:txBody>
                    <a:bodyPr/>
                    <a:lstStyle/>
                    <a:p>
                      <a:pPr algn="ctr"/>
                      <a:r>
                        <a:rPr lang="en-US" sz="1800" kern="1200" baseline="0" dirty="0" err="1">
                          <a:solidFill>
                            <a:schemeClr val="dk1"/>
                          </a:solidFill>
                          <a:latin typeface="+mn-lt"/>
                          <a:ea typeface="+mn-ea"/>
                          <a:cs typeface="+mn-cs"/>
                        </a:rPr>
                        <a:t>Nihalchand</a:t>
                      </a:r>
                      <a:endParaRPr lang="en-US" sz="1800" dirty="0"/>
                    </a:p>
                  </a:txBody>
                  <a:tcPr/>
                </a:tc>
                <a:tc>
                  <a:txBody>
                    <a:bodyPr/>
                    <a:lstStyle/>
                    <a:p>
                      <a:pPr algn="ctr"/>
                      <a:r>
                        <a:rPr lang="en-US" sz="1800" kern="1200" baseline="0" dirty="0" err="1">
                          <a:solidFill>
                            <a:schemeClr val="dk1"/>
                          </a:solidFill>
                          <a:latin typeface="+mn-lt"/>
                          <a:ea typeface="+mn-ea"/>
                          <a:cs typeface="+mn-cs"/>
                        </a:rPr>
                        <a:t>Kishangarh</a:t>
                      </a:r>
                      <a:endParaRPr lang="en-US" sz="1800" dirty="0"/>
                    </a:p>
                  </a:txBody>
                  <a:tcPr/>
                </a:tc>
                <a:extLst>
                  <a:ext uri="{0D108BD9-81ED-4DB2-BD59-A6C34878D82A}">
                    <a16:rowId xmlns:a16="http://schemas.microsoft.com/office/drawing/2014/main" val="10004"/>
                  </a:ext>
                </a:extLst>
              </a:tr>
              <a:tr h="477520">
                <a:tc>
                  <a:txBody>
                    <a:bodyPr/>
                    <a:lstStyle/>
                    <a:p>
                      <a:r>
                        <a:rPr lang="en-US" sz="1800" kern="1200" baseline="0" dirty="0">
                          <a:solidFill>
                            <a:schemeClr val="dk1"/>
                          </a:solidFill>
                          <a:latin typeface="+mn-lt"/>
                          <a:ea typeface="+mn-ea"/>
                          <a:cs typeface="+mn-cs"/>
                        </a:rPr>
                        <a:t>Bharat meets Ram at </a:t>
                      </a:r>
                      <a:r>
                        <a:rPr lang="en-US" sz="1800" kern="1200" baseline="0" dirty="0" err="1">
                          <a:solidFill>
                            <a:schemeClr val="dk1"/>
                          </a:solidFill>
                          <a:latin typeface="+mn-lt"/>
                          <a:ea typeface="+mn-ea"/>
                          <a:cs typeface="+mn-cs"/>
                        </a:rPr>
                        <a:t>Chitrokut</a:t>
                      </a:r>
                      <a:endParaRPr lang="en-US" sz="1800" dirty="0"/>
                    </a:p>
                  </a:txBody>
                  <a:tcPr/>
                </a:tc>
                <a:tc>
                  <a:txBody>
                    <a:bodyPr/>
                    <a:lstStyle/>
                    <a:p>
                      <a:pPr algn="ctr"/>
                      <a:r>
                        <a:rPr lang="en-US" sz="1800" kern="1200" baseline="0" dirty="0" err="1">
                          <a:solidFill>
                            <a:schemeClr val="dk1"/>
                          </a:solidFill>
                          <a:latin typeface="+mn-lt"/>
                          <a:ea typeface="+mn-ea"/>
                          <a:cs typeface="+mn-cs"/>
                        </a:rPr>
                        <a:t>Guman</a:t>
                      </a:r>
                      <a:endParaRPr lang="en-US" sz="1800" dirty="0"/>
                    </a:p>
                  </a:txBody>
                  <a:tcPr/>
                </a:tc>
                <a:tc>
                  <a:txBody>
                    <a:bodyPr/>
                    <a:lstStyle/>
                    <a:p>
                      <a:pPr algn="ctr"/>
                      <a:r>
                        <a:rPr lang="en-US" sz="1800" kern="1200" baseline="0" dirty="0" err="1">
                          <a:solidFill>
                            <a:schemeClr val="dk1"/>
                          </a:solidFill>
                          <a:latin typeface="+mn-lt"/>
                          <a:ea typeface="+mn-ea"/>
                          <a:cs typeface="+mn-cs"/>
                        </a:rPr>
                        <a:t>Jaipur</a:t>
                      </a:r>
                      <a:endParaRPr lang="en-US" sz="1800" dirty="0"/>
                    </a:p>
                  </a:txBody>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0"/>
            <a:ext cx="9144000" cy="6740307"/>
          </a:xfrm>
          <a:prstGeom prst="rect">
            <a:avLst/>
          </a:prstGeom>
        </p:spPr>
        <p:txBody>
          <a:bodyPr wrap="square">
            <a:spAutoFit/>
          </a:bodyPr>
          <a:lstStyle/>
          <a:p>
            <a:pPr algn="ctr"/>
            <a:r>
              <a:rPr lang="en-US" sz="2400" b="1" dirty="0"/>
              <a:t>INTRODUCTION :</a:t>
            </a:r>
          </a:p>
          <a:p>
            <a:r>
              <a:rPr lang="en-US" sz="2000" b="1" dirty="0"/>
              <a:t>GEOGRAFICAL STIUATION: Rajasthan is surrounded by Pakistan, Punjab, Haryana, Uttar Pradesh, Madhya Pradesh and Gujrat.</a:t>
            </a:r>
          </a:p>
          <a:p>
            <a:r>
              <a:rPr lang="en-US" sz="2000" b="1" dirty="0"/>
              <a:t>Rajasthan means place of Rajas (king) or Place of state (</a:t>
            </a:r>
            <a:r>
              <a:rPr lang="en-US" sz="2000" b="1" dirty="0" err="1"/>
              <a:t>Rajaya’s</a:t>
            </a:r>
            <a:r>
              <a:rPr lang="en-US" sz="2000" b="1" dirty="0"/>
              <a:t> ) so there were so many kings and states at that time and this place is known as Rajasthan.</a:t>
            </a:r>
            <a:endParaRPr lang="en-US" sz="2000" dirty="0"/>
          </a:p>
          <a:p>
            <a:r>
              <a:rPr lang="en-US" sz="2000" dirty="0"/>
              <a:t>Rajasthan Art is not a new school of art but it was a refined and purified form of the same Indian Traditional Art which was developed in Rajasthan Gujrat and </a:t>
            </a:r>
            <a:r>
              <a:rPr lang="en-US" sz="2000" dirty="0" err="1"/>
              <a:t>Mewar</a:t>
            </a:r>
            <a:r>
              <a:rPr lang="en-US" sz="2000" dirty="0"/>
              <a:t> as a new school of art is also known as </a:t>
            </a:r>
            <a:r>
              <a:rPr lang="en-US" sz="2000" dirty="0" err="1"/>
              <a:t>Rajasthani</a:t>
            </a:r>
            <a:r>
              <a:rPr lang="en-US" sz="2000" dirty="0"/>
              <a:t> or Rajput or Hindu school of art. This art was based on Hindu literature, Music, poetry, Religion, Rag, and Rani Ritikala  Paintings etc.</a:t>
            </a:r>
          </a:p>
          <a:p>
            <a:r>
              <a:rPr lang="en-US" sz="2400" b="1" dirty="0"/>
              <a:t>ORIGIN</a:t>
            </a:r>
          </a:p>
          <a:p>
            <a:r>
              <a:rPr lang="en-US" sz="2000" dirty="0" err="1"/>
              <a:t>Rajasthani</a:t>
            </a:r>
            <a:r>
              <a:rPr lang="en-US" sz="2000" dirty="0"/>
              <a:t> School did not originated as miniature but it was primarily a mural art. This art was </a:t>
            </a:r>
            <a:r>
              <a:rPr lang="en-US" sz="2000" dirty="0" err="1"/>
              <a:t>devloped</a:t>
            </a:r>
            <a:r>
              <a:rPr lang="en-US" sz="2000" dirty="0"/>
              <a:t> under Rajput kings so it is called Rajput art. A number of panting's were done on romance and general folk art</a:t>
            </a:r>
            <a:r>
              <a:rPr lang="en-US" sz="2400" dirty="0"/>
              <a:t>. </a:t>
            </a:r>
            <a:r>
              <a:rPr lang="en-US" sz="2000" dirty="0"/>
              <a:t>The whole Rajasthan was affected by the attack of the </a:t>
            </a:r>
            <a:r>
              <a:rPr lang="en-US" sz="2000" dirty="0" err="1"/>
              <a:t>mughal</a:t>
            </a:r>
            <a:r>
              <a:rPr lang="en-US" sz="2000" dirty="0"/>
              <a:t> but </a:t>
            </a:r>
            <a:r>
              <a:rPr lang="en-US" sz="2000" dirty="0" err="1"/>
              <a:t>Mewar</a:t>
            </a:r>
            <a:r>
              <a:rPr lang="en-US" sz="2000" dirty="0"/>
              <a:t> did not came under their control till the last. This was the </a:t>
            </a:r>
            <a:r>
              <a:rPr lang="en-US" sz="2000" dirty="0" err="1"/>
              <a:t>resson</a:t>
            </a:r>
            <a:r>
              <a:rPr lang="en-US" sz="2000" dirty="0"/>
              <a:t> that </a:t>
            </a:r>
            <a:r>
              <a:rPr lang="en-US" sz="2000" dirty="0" err="1"/>
              <a:t>Rajasthani</a:t>
            </a:r>
            <a:r>
              <a:rPr lang="en-US" sz="2000" dirty="0"/>
              <a:t> school flourished first in </a:t>
            </a:r>
            <a:r>
              <a:rPr lang="en-US" sz="2000" dirty="0" err="1"/>
              <a:t>mewar</a:t>
            </a:r>
            <a:r>
              <a:rPr lang="en-US" sz="2000" dirty="0"/>
              <a:t>. And later in Jaipur, </a:t>
            </a:r>
            <a:r>
              <a:rPr lang="en-US" sz="2000" dirty="0" err="1"/>
              <a:t>Jhodhpur</a:t>
            </a:r>
            <a:r>
              <a:rPr lang="en-US" sz="2000" dirty="0"/>
              <a:t>, Ambar, Kota, </a:t>
            </a:r>
            <a:r>
              <a:rPr lang="en-US" sz="2000" dirty="0" err="1"/>
              <a:t>Bundi</a:t>
            </a:r>
            <a:r>
              <a:rPr lang="en-US" sz="2000" dirty="0"/>
              <a:t>, Krishan </a:t>
            </a:r>
            <a:r>
              <a:rPr lang="en-US" sz="2000" dirty="0" err="1"/>
              <a:t>Garh</a:t>
            </a:r>
            <a:r>
              <a:rPr lang="en-US" sz="2000" dirty="0"/>
              <a:t>, Bikaner school etc. </a:t>
            </a:r>
            <a:r>
              <a:rPr lang="en-US" sz="2000" dirty="0" err="1"/>
              <a:t>Mewar</a:t>
            </a:r>
            <a:r>
              <a:rPr lang="en-US" sz="2000" dirty="0"/>
              <a:t> has an important place in the development of </a:t>
            </a:r>
            <a:r>
              <a:rPr lang="en-US" sz="2000" dirty="0" err="1"/>
              <a:t>Rajasthani</a:t>
            </a:r>
            <a:r>
              <a:rPr lang="en-US" sz="2000" dirty="0"/>
              <a:t> school of art. It is a mixture of </a:t>
            </a:r>
            <a:r>
              <a:rPr lang="en-US" sz="2000" dirty="0" err="1"/>
              <a:t>gujrat</a:t>
            </a:r>
            <a:r>
              <a:rPr lang="en-US" sz="2000" dirty="0"/>
              <a:t> and </a:t>
            </a:r>
            <a:r>
              <a:rPr lang="en-US" sz="2000" dirty="0" err="1"/>
              <a:t>jain</a:t>
            </a:r>
            <a:r>
              <a:rPr lang="en-US" sz="2000" dirty="0"/>
              <a:t> school along with original Indian Art.  But </a:t>
            </a:r>
            <a:r>
              <a:rPr lang="en-US" sz="2000" dirty="0" err="1"/>
              <a:t>Rajathani</a:t>
            </a:r>
            <a:r>
              <a:rPr lang="en-US" sz="2000" dirty="0"/>
              <a:t> school of art  is a pure </a:t>
            </a:r>
            <a:r>
              <a:rPr lang="en-US" sz="2000" dirty="0" err="1"/>
              <a:t>indian</a:t>
            </a:r>
            <a:r>
              <a:rPr lang="en-US" sz="2000" dirty="0"/>
              <a:t> art. Even today </a:t>
            </a:r>
            <a:r>
              <a:rPr lang="en-US" sz="2000" dirty="0" err="1"/>
              <a:t>Nathwara</a:t>
            </a:r>
            <a:r>
              <a:rPr lang="en-US" sz="2000" dirty="0"/>
              <a:t> painting are very famous more of the painting depict love scenes of </a:t>
            </a:r>
            <a:r>
              <a:rPr lang="en-US" sz="2000" dirty="0" err="1"/>
              <a:t>Radha</a:t>
            </a:r>
            <a:r>
              <a:rPr lang="en-US" sz="2000" dirty="0"/>
              <a:t> and </a:t>
            </a:r>
            <a:r>
              <a:rPr lang="en-US" sz="2000" dirty="0" err="1"/>
              <a:t>krishna</a:t>
            </a:r>
            <a:r>
              <a:rPr lang="en-US" sz="2000" dirty="0"/>
              <a:t> .</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76200"/>
            <a:ext cx="8686800" cy="6863417"/>
          </a:xfrm>
          <a:prstGeom prst="rect">
            <a:avLst/>
          </a:prstGeom>
        </p:spPr>
        <p:txBody>
          <a:bodyPr wrap="square">
            <a:spAutoFit/>
          </a:bodyPr>
          <a:lstStyle/>
          <a:p>
            <a:r>
              <a:rPr lang="en-US" sz="2000" dirty="0"/>
              <a:t>15th Century is supposed to be the time of revival of Hindi Literature and painting. </a:t>
            </a:r>
            <a:r>
              <a:rPr lang="en-US" sz="2000" dirty="0" err="1"/>
              <a:t>Literature,Music</a:t>
            </a:r>
            <a:r>
              <a:rPr lang="en-US" sz="2000" dirty="0"/>
              <a:t>, Art, Architecture all saw a new dawn in this period. Paintings on Krishna </a:t>
            </a:r>
            <a:r>
              <a:rPr lang="en-US" sz="2000" dirty="0" err="1"/>
              <a:t>legends,religion</a:t>
            </a:r>
            <a:r>
              <a:rPr lang="en-US" sz="2000" dirty="0"/>
              <a:t>, </a:t>
            </a:r>
            <a:r>
              <a:rPr lang="en-US" sz="2000" dirty="0" err="1"/>
              <a:t>Ragmala</a:t>
            </a:r>
            <a:r>
              <a:rPr lang="en-US" sz="2000" dirty="0"/>
              <a:t> and </a:t>
            </a:r>
            <a:r>
              <a:rPr lang="en-US" sz="2000" dirty="0" err="1"/>
              <a:t>Ritikala</a:t>
            </a:r>
            <a:r>
              <a:rPr lang="en-US" sz="2000" dirty="0"/>
              <a:t> poetry etc. were done during this period. </a:t>
            </a:r>
            <a:r>
              <a:rPr lang="en-US" sz="2000" b="1" dirty="0"/>
              <a:t>This was not the traditional </a:t>
            </a:r>
            <a:r>
              <a:rPr lang="en-US" sz="2000" b="1" dirty="0" err="1"/>
              <a:t>Apabhransha</a:t>
            </a:r>
            <a:r>
              <a:rPr lang="en-US" sz="2000" b="1" dirty="0"/>
              <a:t> style of painting but it was the refined and purified form of </a:t>
            </a:r>
            <a:r>
              <a:rPr lang="en-US" sz="2000" b="1" dirty="0" err="1"/>
              <a:t>thesame</a:t>
            </a:r>
            <a:r>
              <a:rPr lang="en-US" sz="2000" b="1" dirty="0"/>
              <a:t> which originated in Gujrat and Mewar as a new school. This was called </a:t>
            </a:r>
            <a:r>
              <a:rPr lang="en-US" sz="2000" b="1" dirty="0" err="1"/>
              <a:t>asRajasthani</a:t>
            </a:r>
            <a:r>
              <a:rPr lang="en-US" sz="2000" b="1" dirty="0"/>
              <a:t>, Rajput or Hindu school.</a:t>
            </a:r>
          </a:p>
          <a:p>
            <a:pPr algn="ctr"/>
            <a:r>
              <a:rPr lang="en-US" sz="2400" b="1" u="sng" dirty="0"/>
              <a:t>DEVELOPMENT</a:t>
            </a:r>
          </a:p>
          <a:p>
            <a:r>
              <a:rPr lang="en-US" sz="2000" dirty="0"/>
              <a:t>In the beginning the paintings of this school remained confined to different kings for their amusement. The artists though prepared precious paintings but gradually the paintings </a:t>
            </a:r>
            <a:r>
              <a:rPr lang="en-US" sz="2000" dirty="0" err="1"/>
              <a:t>reachedthe</a:t>
            </a:r>
            <a:r>
              <a:rPr lang="en-US" sz="2000" dirty="0"/>
              <a:t> common man. Several precious paintings were destroyed by the Mughals in 16th and 17thCenturies but the paintings that had reach the common man are still there is abundance, on </a:t>
            </a:r>
            <a:r>
              <a:rPr lang="en-US" sz="2000" dirty="0" err="1"/>
              <a:t>thebasis</a:t>
            </a:r>
            <a:r>
              <a:rPr lang="en-US" sz="2000" dirty="0"/>
              <a:t> of which we find different styles of </a:t>
            </a:r>
            <a:r>
              <a:rPr lang="en-US" sz="2000" dirty="0" err="1"/>
              <a:t>Rajasthani</a:t>
            </a:r>
            <a:r>
              <a:rPr lang="en-US" sz="2000" dirty="0"/>
              <a:t> </a:t>
            </a:r>
            <a:r>
              <a:rPr lang="en-US" sz="2000" dirty="0" err="1"/>
              <a:t>school.Initially</a:t>
            </a:r>
            <a:r>
              <a:rPr lang="en-US" sz="2000" dirty="0"/>
              <a:t> this style was inspired by religion as the followers of </a:t>
            </a:r>
            <a:r>
              <a:rPr lang="en-US" sz="2000" dirty="0" err="1"/>
              <a:t>Ramanuja</a:t>
            </a:r>
            <a:r>
              <a:rPr lang="en-US" sz="2000" dirty="0"/>
              <a:t> like Sur, </a:t>
            </a:r>
            <a:r>
              <a:rPr lang="en-US" sz="2000" dirty="0" err="1"/>
              <a:t>Tulsi</a:t>
            </a:r>
            <a:r>
              <a:rPr lang="en-US" sz="2000" dirty="0"/>
              <a:t>, </a:t>
            </a:r>
            <a:r>
              <a:rPr lang="en-US" sz="2000" dirty="0" err="1"/>
              <a:t>Meera,Vallabhacharya</a:t>
            </a:r>
            <a:r>
              <a:rPr lang="en-US" sz="2000" dirty="0"/>
              <a:t> and Chaitanya </a:t>
            </a:r>
            <a:r>
              <a:rPr lang="en-US" sz="2000" dirty="0" err="1"/>
              <a:t>Mahaprabhu</a:t>
            </a:r>
            <a:r>
              <a:rPr lang="en-US" sz="2000" dirty="0"/>
              <a:t> had taken the expansion and publicity of </a:t>
            </a:r>
            <a:r>
              <a:rPr lang="en-US" sz="2000" dirty="0" err="1"/>
              <a:t>HinduVaishnava</a:t>
            </a:r>
            <a:r>
              <a:rPr lang="en-US" sz="2000" dirty="0"/>
              <a:t> religion to climax.</a:t>
            </a:r>
          </a:p>
          <a:p>
            <a:r>
              <a:rPr lang="en-US" sz="2000" b="1" dirty="0"/>
              <a:t>Early </a:t>
            </a:r>
            <a:r>
              <a:rPr lang="en-US" sz="2000" b="1" dirty="0" err="1"/>
              <a:t>Rajasthani</a:t>
            </a:r>
            <a:r>
              <a:rPr lang="en-US" sz="2000" b="1" dirty="0"/>
              <a:t> paintings are extremely simple and straight forward in composition </a:t>
            </a:r>
            <a:r>
              <a:rPr lang="en-US" sz="2000" b="1" dirty="0" err="1"/>
              <a:t>inwhich</a:t>
            </a:r>
            <a:r>
              <a:rPr lang="en-US" sz="2000" b="1" dirty="0"/>
              <a:t> figures are presented against the solid back-grounds of dark </a:t>
            </a:r>
            <a:r>
              <a:rPr lang="en-US" sz="2000" b="1" dirty="0" err="1"/>
              <a:t>colours</a:t>
            </a:r>
            <a:r>
              <a:rPr lang="en-US" sz="2000" b="1" dirty="0"/>
              <a:t>. Vivid </a:t>
            </a:r>
            <a:r>
              <a:rPr lang="en-US" sz="2000" b="1" dirty="0" err="1"/>
              <a:t>and</a:t>
            </a:r>
            <a:r>
              <a:rPr lang="en-US" sz="2000" dirty="0" err="1"/>
              <a:t>glowing</a:t>
            </a:r>
            <a:r>
              <a:rPr lang="en-US" sz="2000" dirty="0"/>
              <a:t> colours flatly laid within definite out lines, architectural setting, stylized treatment of trees and plants are some of the characteristics of the Rajasthani miniatures .In later </a:t>
            </a:r>
            <a:r>
              <a:rPr lang="en-US" sz="2000" dirty="0" err="1"/>
              <a:t>stagepaintings</a:t>
            </a:r>
            <a:r>
              <a:rPr lang="en-US" sz="2000" dirty="0"/>
              <a:t> were done on romance and folk themes.</a:t>
            </a:r>
          </a:p>
        </p:txBody>
      </p:sp>
    </p:spTree>
    <p:extLst>
      <p:ext uri="{BB962C8B-B14F-4D97-AF65-F5344CB8AC3E}">
        <p14:creationId xmlns:p14="http://schemas.microsoft.com/office/powerpoint/2010/main" val="42939073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724644"/>
          </a:xfrm>
          <a:prstGeom prst="rect">
            <a:avLst/>
          </a:prstGeom>
        </p:spPr>
        <p:txBody>
          <a:bodyPr wrap="square">
            <a:spAutoFit/>
          </a:bodyPr>
          <a:lstStyle/>
          <a:p>
            <a:r>
              <a:rPr lang="en-US" sz="2400" b="1" dirty="0">
                <a:latin typeface="Times New Roman" panose="02020603050405020304" pitchFamily="18" charset="0"/>
                <a:cs typeface="Times New Roman" panose="02020603050405020304" pitchFamily="18" charset="0"/>
              </a:rPr>
              <a:t>Themes of Paintings – An Overview</a:t>
            </a:r>
          </a:p>
          <a:p>
            <a:r>
              <a:rPr lang="en-US" dirty="0"/>
              <a:t>By the sixteenth century, </a:t>
            </a:r>
            <a:r>
              <a:rPr lang="en-US" dirty="0" err="1"/>
              <a:t>Vaishvanism</a:t>
            </a:r>
            <a:r>
              <a:rPr lang="en-US" dirty="0"/>
              <a:t> in the cults of Rama and Krishna had become popular in many parts of western, northern and central India as part of the Bhakti movement</a:t>
            </a:r>
          </a:p>
          <a:p>
            <a:r>
              <a:rPr lang="en-US" dirty="0"/>
              <a:t>that had swept the entire Indian subcontinent. Krishna had a special appeal. He was not only worshipped as God but also as an ideal lover. The notion of ‘love’ was cherished as a</a:t>
            </a:r>
          </a:p>
          <a:p>
            <a:r>
              <a:rPr lang="en-US" dirty="0"/>
              <a:t>religious theme, where a delightful synthesis of sensuousness and mysticism was perceived. Krishna was perceived as the creator from whom all creation was a sportive emanation,</a:t>
            </a:r>
          </a:p>
          <a:p>
            <a:r>
              <a:rPr lang="en-US" dirty="0"/>
              <a:t>and </a:t>
            </a:r>
            <a:r>
              <a:rPr lang="en-US" dirty="0" err="1"/>
              <a:t>Radha</a:t>
            </a:r>
            <a:r>
              <a:rPr lang="en-US" dirty="0"/>
              <a:t>, the human soul who led to offer herself to God. The soul’s devotion to the deity is pictured by </a:t>
            </a:r>
            <a:r>
              <a:rPr lang="en-US" dirty="0" err="1"/>
              <a:t>Radha’s</a:t>
            </a:r>
            <a:r>
              <a:rPr lang="en-US" dirty="0"/>
              <a:t> self-abandonment to her beloved Krishna </a:t>
            </a:r>
            <a:r>
              <a:rPr lang="en-US" dirty="0" err="1"/>
              <a:t>epitomised</a:t>
            </a:r>
            <a:r>
              <a:rPr lang="en-US" dirty="0"/>
              <a:t> in</a:t>
            </a:r>
          </a:p>
          <a:p>
            <a:r>
              <a:rPr lang="en-US" i="1" dirty="0"/>
              <a:t>Gita </a:t>
            </a:r>
            <a:r>
              <a:rPr lang="en-US" i="1" dirty="0" err="1"/>
              <a:t>Govinda</a:t>
            </a:r>
            <a:r>
              <a:rPr lang="en-US" i="1" dirty="0"/>
              <a:t> </a:t>
            </a:r>
            <a:r>
              <a:rPr lang="en-US" dirty="0"/>
              <a:t>paintings. Composed in the twelfth century by </a:t>
            </a:r>
            <a:r>
              <a:rPr lang="en-US" dirty="0" err="1"/>
              <a:t>Jayadeva</a:t>
            </a:r>
            <a:r>
              <a:rPr lang="en-US" dirty="0"/>
              <a:t>, who is believed to have been the court poet of </a:t>
            </a:r>
            <a:r>
              <a:rPr lang="en-US" dirty="0" err="1"/>
              <a:t>Lakshmana</a:t>
            </a:r>
            <a:r>
              <a:rPr lang="en-US" dirty="0"/>
              <a:t> </a:t>
            </a:r>
            <a:r>
              <a:rPr lang="en-US" dirty="0" err="1"/>
              <a:t>Sen</a:t>
            </a:r>
            <a:r>
              <a:rPr lang="en-US" dirty="0"/>
              <a:t> of Bengal, </a:t>
            </a:r>
            <a:r>
              <a:rPr lang="en-US" i="1" dirty="0"/>
              <a:t>Gita </a:t>
            </a:r>
            <a:r>
              <a:rPr lang="en-US" i="1" dirty="0" err="1"/>
              <a:t>Govinda</a:t>
            </a:r>
            <a:r>
              <a:rPr lang="en-US" dirty="0"/>
              <a:t>, the ‘Song of the Cowherd’, is a lyrical poem in Sanskrit, evoking </a:t>
            </a:r>
            <a:r>
              <a:rPr lang="en-US" i="1" dirty="0" err="1"/>
              <a:t>shringara</a:t>
            </a:r>
            <a:r>
              <a:rPr lang="en-US" i="1" dirty="0"/>
              <a:t> rasa</a:t>
            </a:r>
            <a:r>
              <a:rPr lang="en-US" dirty="0"/>
              <a:t>, portraying the mystical love between </a:t>
            </a:r>
            <a:r>
              <a:rPr lang="en-US" dirty="0" err="1"/>
              <a:t>Radha</a:t>
            </a:r>
            <a:r>
              <a:rPr lang="en-US" dirty="0"/>
              <a:t> and Krishna through worldly imageries. </a:t>
            </a:r>
            <a:r>
              <a:rPr lang="en-US" dirty="0" err="1"/>
              <a:t>Bhanu</a:t>
            </a:r>
            <a:r>
              <a:rPr lang="en-US" dirty="0"/>
              <a:t> </a:t>
            </a:r>
            <a:r>
              <a:rPr lang="en-US" dirty="0" err="1"/>
              <a:t>Datta</a:t>
            </a:r>
            <a:r>
              <a:rPr lang="en-US" dirty="0"/>
              <a:t>, a </a:t>
            </a:r>
            <a:r>
              <a:rPr lang="en-US" dirty="0" err="1"/>
              <a:t>Maithil</a:t>
            </a:r>
            <a:r>
              <a:rPr lang="en-US" dirty="0"/>
              <a:t> Brahmin who lived in Bihar in the fourteenth century, composed another </a:t>
            </a:r>
            <a:r>
              <a:rPr lang="en-US" dirty="0" err="1"/>
              <a:t>favourite</a:t>
            </a:r>
            <a:r>
              <a:rPr lang="en-US" dirty="0"/>
              <a:t> text of artists, </a:t>
            </a:r>
            <a:r>
              <a:rPr lang="en-US" i="1" dirty="0" err="1"/>
              <a:t>Rasamanjari</a:t>
            </a:r>
            <a:r>
              <a:rPr lang="en-US" dirty="0"/>
              <a:t>, interpreted as the ‘Bouquet </a:t>
            </a:r>
            <a:r>
              <a:rPr lang="en-US" dirty="0" err="1"/>
              <a:t>ofDelight</a:t>
            </a:r>
            <a:r>
              <a:rPr lang="en-US" dirty="0"/>
              <a:t>’. Written in Sanskrit, the text is a treatise on </a:t>
            </a:r>
            <a:r>
              <a:rPr lang="en-US" i="1" dirty="0"/>
              <a:t>rasa </a:t>
            </a:r>
            <a:r>
              <a:rPr lang="en-US" dirty="0"/>
              <a:t>and deals with the classification of heroes (</a:t>
            </a:r>
            <a:r>
              <a:rPr lang="en-US" i="1" dirty="0" err="1"/>
              <a:t>nayakas</a:t>
            </a:r>
            <a:r>
              <a:rPr lang="en-US" dirty="0"/>
              <a:t>) and heroines (</a:t>
            </a:r>
            <a:r>
              <a:rPr lang="en-US" i="1" dirty="0" err="1"/>
              <a:t>nayikas</a:t>
            </a:r>
            <a:r>
              <a:rPr lang="en-US" dirty="0"/>
              <a:t>) in accordance with their age — </a:t>
            </a:r>
            <a:r>
              <a:rPr lang="en-US" i="1" dirty="0" err="1"/>
              <a:t>baal</a:t>
            </a:r>
            <a:r>
              <a:rPr lang="en-US" dirty="0"/>
              <a:t>, </a:t>
            </a:r>
            <a:r>
              <a:rPr lang="en-US" i="1" dirty="0" err="1"/>
              <a:t>taruna</a:t>
            </a:r>
            <a:r>
              <a:rPr lang="en-US" i="1" dirty="0"/>
              <a:t> </a:t>
            </a:r>
            <a:r>
              <a:rPr lang="en-US" dirty="0"/>
              <a:t>and </a:t>
            </a:r>
            <a:r>
              <a:rPr lang="en-US" i="1" dirty="0" err="1"/>
              <a:t>praudha</a:t>
            </a:r>
            <a:r>
              <a:rPr lang="en-US" dirty="0"/>
              <a:t>; physiognomic traits of appearance, such as </a:t>
            </a:r>
            <a:r>
              <a:rPr lang="en-US" i="1" dirty="0" err="1"/>
              <a:t>padmini</a:t>
            </a:r>
            <a:r>
              <a:rPr lang="en-US" dirty="0"/>
              <a:t>, </a:t>
            </a:r>
            <a:r>
              <a:rPr lang="en-US" i="1" dirty="0" err="1"/>
              <a:t>chitrini</a:t>
            </a:r>
            <a:r>
              <a:rPr lang="en-US" dirty="0"/>
              <a:t>, </a:t>
            </a:r>
            <a:r>
              <a:rPr lang="en-US" i="1" dirty="0" err="1"/>
              <a:t>shankhini</a:t>
            </a:r>
            <a:r>
              <a:rPr lang="en-US" dirty="0"/>
              <a:t>, </a:t>
            </a:r>
            <a:r>
              <a:rPr lang="en-US" i="1" dirty="0" err="1"/>
              <a:t>hastini</a:t>
            </a:r>
            <a:r>
              <a:rPr lang="en-US" dirty="0"/>
              <a:t>, etc., and emotional states, such as </a:t>
            </a:r>
            <a:r>
              <a:rPr lang="en-US" i="1" dirty="0" err="1"/>
              <a:t>khandita</a:t>
            </a:r>
            <a:r>
              <a:rPr lang="en-US" dirty="0"/>
              <a:t>, </a:t>
            </a:r>
            <a:r>
              <a:rPr lang="en-US" i="1" dirty="0" err="1"/>
              <a:t>vasaksajja</a:t>
            </a:r>
            <a:r>
              <a:rPr lang="en-US" dirty="0"/>
              <a:t>, </a:t>
            </a:r>
            <a:r>
              <a:rPr lang="en-US" i="1" dirty="0" err="1"/>
              <a:t>abhisarika</a:t>
            </a:r>
            <a:r>
              <a:rPr lang="en-US" dirty="0"/>
              <a:t>, </a:t>
            </a:r>
            <a:r>
              <a:rPr lang="en-US" i="1" dirty="0" err="1"/>
              <a:t>utka</a:t>
            </a:r>
            <a:r>
              <a:rPr lang="en-US" i="1" dirty="0"/>
              <a:t>, </a:t>
            </a:r>
            <a:r>
              <a:rPr lang="en-US" dirty="0"/>
              <a:t>etc.</a:t>
            </a:r>
          </a:p>
          <a:p>
            <a:r>
              <a:rPr lang="en-US" dirty="0"/>
              <a:t>Though Krishna is not mentioned in the text, painters have introduced him as the archetypal lover.</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57527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5909310"/>
          </a:xfrm>
          <a:prstGeom prst="rect">
            <a:avLst/>
          </a:prstGeom>
        </p:spPr>
        <p:txBody>
          <a:bodyPr wrap="square">
            <a:spAutoFit/>
          </a:bodyPr>
          <a:lstStyle/>
          <a:p>
            <a:r>
              <a:rPr lang="en-US" b="1" i="1" dirty="0" err="1"/>
              <a:t>Rasikapriya</a:t>
            </a:r>
            <a:r>
              <a:rPr lang="en-US" b="1" dirty="0"/>
              <a:t>,</a:t>
            </a:r>
            <a:r>
              <a:rPr lang="en-US" dirty="0"/>
              <a:t> translated as ‘The Connoisseur’s Delight’, is replete with complex poetic interpretations and was composed to incite aesthetic pleasure to elite courtiers.</a:t>
            </a:r>
          </a:p>
          <a:p>
            <a:r>
              <a:rPr lang="en-US" dirty="0"/>
              <a:t>Composed in </a:t>
            </a:r>
            <a:r>
              <a:rPr lang="en-US" dirty="0" err="1"/>
              <a:t>Brajbhasha</a:t>
            </a:r>
            <a:r>
              <a:rPr lang="en-US" dirty="0"/>
              <a:t> by </a:t>
            </a:r>
            <a:r>
              <a:rPr lang="en-US" dirty="0" err="1"/>
              <a:t>Keshav</a:t>
            </a:r>
            <a:r>
              <a:rPr lang="en-US" dirty="0"/>
              <a:t> Das, the court poet of Raja </a:t>
            </a:r>
            <a:r>
              <a:rPr lang="en-US" dirty="0" err="1"/>
              <a:t>Madhukar</a:t>
            </a:r>
            <a:r>
              <a:rPr lang="en-US" dirty="0"/>
              <a:t> Shah of </a:t>
            </a:r>
            <a:r>
              <a:rPr lang="en-US" dirty="0" err="1"/>
              <a:t>Orchha</a:t>
            </a:r>
            <a:r>
              <a:rPr lang="en-US" dirty="0"/>
              <a:t> in 1591, </a:t>
            </a:r>
            <a:r>
              <a:rPr lang="en-US" i="1" dirty="0" err="1"/>
              <a:t>Rasikapriya</a:t>
            </a:r>
            <a:r>
              <a:rPr lang="en-US" i="1" dirty="0"/>
              <a:t> </a:t>
            </a:r>
            <a:r>
              <a:rPr lang="en-US" dirty="0"/>
              <a:t>explores various emotive states, such as love, togetherness, jilt, jealousy, quarrel and its aftermath, separation, anger, etc., that are common between lovers represented through the characters of </a:t>
            </a:r>
            <a:r>
              <a:rPr lang="en-US" dirty="0" err="1"/>
              <a:t>Radha</a:t>
            </a:r>
            <a:r>
              <a:rPr lang="en-US" dirty="0"/>
              <a:t> and Krishna.</a:t>
            </a:r>
          </a:p>
          <a:p>
            <a:r>
              <a:rPr lang="en-US" b="1" i="1" dirty="0" err="1"/>
              <a:t>Kavipriya</a:t>
            </a:r>
            <a:r>
              <a:rPr lang="en-US" dirty="0"/>
              <a:t>, another poetic work by </a:t>
            </a:r>
            <a:r>
              <a:rPr lang="en-US" dirty="0" err="1"/>
              <a:t>Keshav</a:t>
            </a:r>
            <a:r>
              <a:rPr lang="en-US" dirty="0"/>
              <a:t> Das, was written in the </a:t>
            </a:r>
            <a:r>
              <a:rPr lang="en-US" dirty="0" err="1"/>
              <a:t>honour</a:t>
            </a:r>
            <a:r>
              <a:rPr lang="en-US" dirty="0"/>
              <a:t> of </a:t>
            </a:r>
            <a:r>
              <a:rPr lang="en-US" dirty="0" err="1"/>
              <a:t>Rai</a:t>
            </a:r>
            <a:r>
              <a:rPr lang="en-US" dirty="0"/>
              <a:t> </a:t>
            </a:r>
            <a:r>
              <a:rPr lang="en-US" dirty="0" err="1"/>
              <a:t>Parbin</a:t>
            </a:r>
            <a:r>
              <a:rPr lang="en-US" dirty="0"/>
              <a:t>, a celebrated courtesan of </a:t>
            </a:r>
            <a:r>
              <a:rPr lang="en-US" dirty="0" err="1"/>
              <a:t>Orchha</a:t>
            </a:r>
            <a:r>
              <a:rPr lang="en-US" dirty="0"/>
              <a:t>. It is a tale of love and its tenth chapter evocatively</a:t>
            </a:r>
          </a:p>
          <a:p>
            <a:r>
              <a:rPr lang="en-US" dirty="0"/>
              <a:t>titled </a:t>
            </a:r>
            <a:r>
              <a:rPr lang="en-US" i="1" dirty="0" err="1"/>
              <a:t>Baramasa</a:t>
            </a:r>
            <a:r>
              <a:rPr lang="en-US" i="1" dirty="0"/>
              <a:t> </a:t>
            </a:r>
            <a:r>
              <a:rPr lang="en-US" dirty="0"/>
              <a:t>engages with the most enduring climactic description of the 12 months of the year. While illustrating the daily life of people in different seasons and alluding to</a:t>
            </a:r>
          </a:p>
          <a:p>
            <a:r>
              <a:rPr lang="en-US" dirty="0"/>
              <a:t>festivals falling therein, </a:t>
            </a:r>
            <a:r>
              <a:rPr lang="en-US" dirty="0" err="1"/>
              <a:t>Keshav</a:t>
            </a:r>
            <a:r>
              <a:rPr lang="en-US" dirty="0"/>
              <a:t> Das describes how the </a:t>
            </a:r>
            <a:r>
              <a:rPr lang="en-US" i="1" dirty="0" err="1"/>
              <a:t>nayika</a:t>
            </a:r>
            <a:r>
              <a:rPr lang="en-US" i="1" dirty="0"/>
              <a:t> </a:t>
            </a:r>
            <a:r>
              <a:rPr lang="en-US" dirty="0"/>
              <a:t>prevails upon the </a:t>
            </a:r>
            <a:r>
              <a:rPr lang="en-US" i="1" dirty="0" err="1"/>
              <a:t>nayaka</a:t>
            </a:r>
            <a:r>
              <a:rPr lang="en-US" i="1" dirty="0"/>
              <a:t> </a:t>
            </a:r>
            <a:r>
              <a:rPr lang="en-US" dirty="0"/>
              <a:t>not to leave her and proceed on a journey.</a:t>
            </a:r>
          </a:p>
          <a:p>
            <a:r>
              <a:rPr lang="en-US" b="1" i="1" dirty="0" err="1"/>
              <a:t>Bihari</a:t>
            </a:r>
            <a:r>
              <a:rPr lang="en-US" b="1" i="1" dirty="0"/>
              <a:t> </a:t>
            </a:r>
            <a:r>
              <a:rPr lang="en-US" b="1" i="1" dirty="0" err="1"/>
              <a:t>Satsai</a:t>
            </a:r>
            <a:r>
              <a:rPr lang="en-US" dirty="0"/>
              <a:t>, authored by </a:t>
            </a:r>
            <a:r>
              <a:rPr lang="en-US" dirty="0" err="1"/>
              <a:t>Bihari</a:t>
            </a:r>
            <a:r>
              <a:rPr lang="en-US" dirty="0"/>
              <a:t> </a:t>
            </a:r>
            <a:r>
              <a:rPr lang="en-US" dirty="0" err="1"/>
              <a:t>Lal</a:t>
            </a:r>
            <a:r>
              <a:rPr lang="en-US" dirty="0"/>
              <a:t>, constituting 700 verses (</a:t>
            </a:r>
            <a:r>
              <a:rPr lang="en-US" i="1" dirty="0" err="1"/>
              <a:t>satsai</a:t>
            </a:r>
            <a:r>
              <a:rPr lang="en-US" dirty="0"/>
              <a:t>), is composed in the form of aphorisms and </a:t>
            </a:r>
            <a:r>
              <a:rPr lang="en-US" dirty="0" err="1"/>
              <a:t>moralising</a:t>
            </a:r>
            <a:r>
              <a:rPr lang="en-US" dirty="0"/>
              <a:t> witticism. It is largely held that he composed the </a:t>
            </a:r>
            <a:r>
              <a:rPr lang="en-US" i="1" dirty="0" err="1"/>
              <a:t>Satsai</a:t>
            </a:r>
            <a:r>
              <a:rPr lang="en-US" i="1" dirty="0"/>
              <a:t> </a:t>
            </a:r>
            <a:r>
              <a:rPr lang="en-US" dirty="0"/>
              <a:t>around 1662 while he was at the court of Jaipur working for </a:t>
            </a:r>
            <a:r>
              <a:rPr lang="en-US" dirty="0" err="1"/>
              <a:t>Mirza</a:t>
            </a:r>
            <a:r>
              <a:rPr lang="en-US" dirty="0"/>
              <a:t> Raja Jai </a:t>
            </a:r>
            <a:r>
              <a:rPr lang="en-US" dirty="0" err="1"/>
              <a:t>singh</a:t>
            </a:r>
            <a:r>
              <a:rPr lang="en-US" dirty="0"/>
              <a:t> as the patron’s name appears</a:t>
            </a:r>
          </a:p>
          <a:p>
            <a:r>
              <a:rPr lang="en-US" dirty="0"/>
              <a:t>in several verses of the </a:t>
            </a:r>
            <a:r>
              <a:rPr lang="en-US" i="1" dirty="0" err="1"/>
              <a:t>Satsai</a:t>
            </a:r>
            <a:r>
              <a:rPr lang="en-US" dirty="0"/>
              <a:t>. The </a:t>
            </a:r>
            <a:r>
              <a:rPr lang="en-US" i="1" dirty="0" err="1"/>
              <a:t>Satsai</a:t>
            </a:r>
            <a:r>
              <a:rPr lang="en-US" i="1" dirty="0"/>
              <a:t> </a:t>
            </a:r>
            <a:r>
              <a:rPr lang="en-US" dirty="0"/>
              <a:t>has been largely painted at </a:t>
            </a:r>
            <a:r>
              <a:rPr lang="en-US" dirty="0" err="1"/>
              <a:t>Mewar</a:t>
            </a:r>
            <a:r>
              <a:rPr lang="en-US" dirty="0"/>
              <a:t> and less frequently in the </a:t>
            </a:r>
            <a:r>
              <a:rPr lang="en-US" dirty="0" err="1"/>
              <a:t>Pahari</a:t>
            </a:r>
            <a:r>
              <a:rPr lang="en-US" dirty="0"/>
              <a:t> School. </a:t>
            </a:r>
            <a:r>
              <a:rPr lang="en-US" i="1" dirty="0" err="1"/>
              <a:t>Ragamala</a:t>
            </a:r>
            <a:r>
              <a:rPr lang="en-US" i="1" dirty="0"/>
              <a:t> </a:t>
            </a:r>
            <a:r>
              <a:rPr lang="en-US" dirty="0"/>
              <a:t>paintings are pictorial interpretations of </a:t>
            </a:r>
            <a:r>
              <a:rPr lang="en-US" i="1" dirty="0"/>
              <a:t>ragas </a:t>
            </a:r>
            <a:r>
              <a:rPr lang="en-US" dirty="0"/>
              <a:t>and </a:t>
            </a:r>
            <a:r>
              <a:rPr lang="en-US" i="1" dirty="0" err="1"/>
              <a:t>raginis</a:t>
            </a:r>
            <a:r>
              <a:rPr lang="en-US" dirty="0"/>
              <a:t>.</a:t>
            </a:r>
          </a:p>
          <a:p>
            <a:r>
              <a:rPr lang="en-US" dirty="0" err="1"/>
              <a:t>Bardic</a:t>
            </a:r>
            <a:r>
              <a:rPr lang="en-US" dirty="0"/>
              <a:t> legends and other romantic tales, such as </a:t>
            </a:r>
            <a:r>
              <a:rPr lang="en-US" i="1" dirty="0" err="1"/>
              <a:t>Dhola-Maru</a:t>
            </a:r>
            <a:r>
              <a:rPr lang="en-US" dirty="0"/>
              <a:t>, </a:t>
            </a:r>
            <a:r>
              <a:rPr lang="en-US" i="1" dirty="0" err="1"/>
              <a:t>Sohni-Mahiwal</a:t>
            </a:r>
            <a:r>
              <a:rPr lang="en-US" dirty="0"/>
              <a:t>, </a:t>
            </a:r>
            <a:r>
              <a:rPr lang="en-US" i="1" dirty="0" err="1"/>
              <a:t>Mrigavat</a:t>
            </a:r>
            <a:r>
              <a:rPr lang="en-US" dirty="0"/>
              <a:t>, </a:t>
            </a:r>
            <a:r>
              <a:rPr lang="en-US" i="1" dirty="0" err="1"/>
              <a:t>Chaurpanchashika</a:t>
            </a:r>
            <a:r>
              <a:rPr lang="en-US" i="1" dirty="0"/>
              <a:t> </a:t>
            </a:r>
            <a:r>
              <a:rPr lang="en-US" dirty="0"/>
              <a:t>and </a:t>
            </a:r>
            <a:r>
              <a:rPr lang="en-US" i="1" dirty="0" err="1"/>
              <a:t>Laurchanda</a:t>
            </a:r>
            <a:r>
              <a:rPr lang="en-US" i="1" dirty="0"/>
              <a:t> </a:t>
            </a:r>
            <a:r>
              <a:rPr lang="en-US" dirty="0"/>
              <a:t>just to mention a few were other </a:t>
            </a:r>
            <a:r>
              <a:rPr lang="en-US" dirty="0" err="1"/>
              <a:t>favourite</a:t>
            </a:r>
            <a:endParaRPr lang="en-US" dirty="0"/>
          </a:p>
          <a:p>
            <a:r>
              <a:rPr lang="en-US" dirty="0"/>
              <a:t>themes. Texts, such as the </a:t>
            </a:r>
            <a:r>
              <a:rPr lang="en-US" i="1" dirty="0"/>
              <a:t>Ramayana</a:t>
            </a:r>
            <a:r>
              <a:rPr lang="en-US" dirty="0"/>
              <a:t>, </a:t>
            </a:r>
            <a:r>
              <a:rPr lang="en-US" i="1" dirty="0" err="1"/>
              <a:t>Bhagvata</a:t>
            </a:r>
            <a:r>
              <a:rPr lang="en-US" i="1" dirty="0"/>
              <a:t> </a:t>
            </a:r>
            <a:r>
              <a:rPr lang="en-US" i="1" dirty="0" err="1"/>
              <a:t>Purana</a:t>
            </a:r>
            <a:r>
              <a:rPr lang="en-US" dirty="0"/>
              <a:t>, </a:t>
            </a:r>
            <a:r>
              <a:rPr lang="en-US" i="1" dirty="0"/>
              <a:t>Mahabharata</a:t>
            </a:r>
            <a:r>
              <a:rPr lang="en-US" dirty="0"/>
              <a:t>, </a:t>
            </a:r>
            <a:r>
              <a:rPr lang="en-US" i="1" dirty="0"/>
              <a:t>Devi </a:t>
            </a:r>
            <a:r>
              <a:rPr lang="en-US" i="1" dirty="0" err="1"/>
              <a:t>Mahatmya</a:t>
            </a:r>
            <a:r>
              <a:rPr lang="en-US" i="1" dirty="0"/>
              <a:t> </a:t>
            </a:r>
            <a:r>
              <a:rPr lang="en-US" dirty="0"/>
              <a:t>and the like were </a:t>
            </a:r>
            <a:r>
              <a:rPr lang="en-US" dirty="0" err="1"/>
              <a:t>favourites</a:t>
            </a:r>
            <a:r>
              <a:rPr lang="en-US" dirty="0"/>
              <a:t> with all schools of painting.</a:t>
            </a:r>
          </a:p>
        </p:txBody>
      </p:sp>
    </p:spTree>
    <p:extLst>
      <p:ext uri="{BB962C8B-B14F-4D97-AF65-F5344CB8AC3E}">
        <p14:creationId xmlns:p14="http://schemas.microsoft.com/office/powerpoint/2010/main" val="10418577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44000" cy="5386090"/>
          </a:xfrm>
          <a:prstGeom prst="rect">
            <a:avLst/>
          </a:prstGeom>
        </p:spPr>
        <p:txBody>
          <a:bodyPr wrap="square">
            <a:spAutoFit/>
          </a:bodyPr>
          <a:lstStyle/>
          <a:p>
            <a:pPr algn="ctr"/>
            <a:r>
              <a:rPr lang="en-US" sz="2400" b="1" dirty="0"/>
              <a:t>SUBJECT MATTER OF RAJASTHANI SCHOOL</a:t>
            </a:r>
          </a:p>
          <a:p>
            <a:r>
              <a:rPr lang="en-US" b="1" dirty="0"/>
              <a:t>1. </a:t>
            </a:r>
            <a:r>
              <a:rPr lang="en-US" sz="2000" b="1" dirty="0"/>
              <a:t>Religious Themes - Religious themes based on Ramayana and </a:t>
            </a:r>
            <a:r>
              <a:rPr lang="en-US" sz="2000" b="1" dirty="0" err="1"/>
              <a:t>Bhagwat</a:t>
            </a:r>
            <a:r>
              <a:rPr lang="en-US" sz="2000" b="1" dirty="0"/>
              <a:t> have been</a:t>
            </a:r>
          </a:p>
          <a:p>
            <a:r>
              <a:rPr lang="en-US" sz="2000" dirty="0"/>
              <a:t>painted with ample devotion.</a:t>
            </a:r>
          </a:p>
          <a:p>
            <a:r>
              <a:rPr lang="en-US" sz="2000" b="1" dirty="0"/>
              <a:t>2. Romantic Scenes - Romance of </a:t>
            </a:r>
            <a:r>
              <a:rPr lang="en-US" sz="2000" b="1" dirty="0" err="1"/>
              <a:t>Radha</a:t>
            </a:r>
            <a:r>
              <a:rPr lang="en-US" sz="2000" b="1" dirty="0"/>
              <a:t> and Krishna was the main subject , painted in this </a:t>
            </a:r>
            <a:r>
              <a:rPr lang="en-US" sz="2000" dirty="0"/>
              <a:t>style. Krishna with </a:t>
            </a:r>
            <a:r>
              <a:rPr lang="en-US" sz="2000" dirty="0" err="1"/>
              <a:t>Gopis</a:t>
            </a:r>
            <a:r>
              <a:rPr lang="en-US" sz="2000" dirty="0"/>
              <a:t> have also been beautifully painted.</a:t>
            </a:r>
          </a:p>
          <a:p>
            <a:r>
              <a:rPr lang="en-US" sz="2000" b="1" dirty="0"/>
              <a:t>3.Nayika </a:t>
            </a:r>
            <a:r>
              <a:rPr lang="en-US" sz="2000" b="1" dirty="0" err="1"/>
              <a:t>Bheda,and</a:t>
            </a:r>
            <a:r>
              <a:rPr lang="en-US" sz="2000" b="1" dirty="0"/>
              <a:t> </a:t>
            </a:r>
            <a:r>
              <a:rPr lang="en-US" sz="2000" b="1" dirty="0" err="1"/>
              <a:t>Ragmala</a:t>
            </a:r>
            <a:r>
              <a:rPr lang="en-US" sz="2000" b="1" dirty="0"/>
              <a:t> – These are some of the most liked subject of that </a:t>
            </a:r>
            <a:r>
              <a:rPr lang="en-US" sz="2000" b="1" dirty="0" err="1"/>
              <a:t>time.</a:t>
            </a:r>
            <a:r>
              <a:rPr lang="en-US" sz="2000" dirty="0" err="1"/>
              <a:t>Many</a:t>
            </a:r>
            <a:r>
              <a:rPr lang="en-US" sz="2000" dirty="0"/>
              <a:t> series have been painted on such themes.</a:t>
            </a:r>
          </a:p>
          <a:p>
            <a:r>
              <a:rPr lang="en-US" sz="2000" b="1" dirty="0"/>
              <a:t>4. </a:t>
            </a:r>
            <a:r>
              <a:rPr lang="en-US" sz="2000" b="1" dirty="0" err="1"/>
              <a:t>Litrary</a:t>
            </a:r>
            <a:r>
              <a:rPr lang="en-US" sz="2000" b="1" dirty="0"/>
              <a:t> Themes- Beautiful paintings were done on </a:t>
            </a:r>
            <a:r>
              <a:rPr lang="en-US" sz="2000" b="1" dirty="0" err="1"/>
              <a:t>Geet-Govind</a:t>
            </a:r>
            <a:r>
              <a:rPr lang="en-US" sz="2000" b="1" dirty="0"/>
              <a:t> , </a:t>
            </a:r>
            <a:r>
              <a:rPr lang="en-US" sz="2000" b="1" dirty="0" err="1"/>
              <a:t>Bihari</a:t>
            </a:r>
            <a:r>
              <a:rPr lang="en-US" sz="2000" b="1" dirty="0"/>
              <a:t> </a:t>
            </a:r>
            <a:r>
              <a:rPr lang="en-US" sz="2000" b="1" dirty="0" err="1"/>
              <a:t>chandrika</a:t>
            </a:r>
            <a:r>
              <a:rPr lang="en-US" sz="2000" b="1" dirty="0"/>
              <a:t> ,</a:t>
            </a:r>
            <a:r>
              <a:rPr lang="en-US" sz="2000" b="1" dirty="0" err="1"/>
              <a:t>Rasik</a:t>
            </a:r>
            <a:r>
              <a:rPr lang="en-US" sz="2000" dirty="0" err="1"/>
              <a:t>Priya</a:t>
            </a:r>
            <a:r>
              <a:rPr lang="en-US" sz="2000" dirty="0"/>
              <a:t> ,Ram-</a:t>
            </a:r>
            <a:r>
              <a:rPr lang="en-US" sz="2000" dirty="0" err="1"/>
              <a:t>Chandrika</a:t>
            </a:r>
            <a:r>
              <a:rPr lang="en-US" sz="2000" dirty="0"/>
              <a:t> etc.</a:t>
            </a:r>
          </a:p>
          <a:p>
            <a:r>
              <a:rPr lang="en-US" sz="2000" b="1" dirty="0"/>
              <a:t>5. </a:t>
            </a:r>
            <a:r>
              <a:rPr lang="en-US" sz="2000" b="1" dirty="0" err="1"/>
              <a:t>Barahmasa</a:t>
            </a:r>
            <a:r>
              <a:rPr lang="en-US" sz="2000" b="1" dirty="0"/>
              <a:t> – Lots of paintings have been done on twelve different seasons found in </a:t>
            </a:r>
            <a:r>
              <a:rPr lang="en-US" sz="2000" b="1" dirty="0" err="1"/>
              <a:t>India.</a:t>
            </a:r>
            <a:r>
              <a:rPr lang="en-US" sz="2000" dirty="0" err="1"/>
              <a:t>They</a:t>
            </a:r>
            <a:r>
              <a:rPr lang="en-US" sz="2000" dirty="0"/>
              <a:t> are known as </a:t>
            </a:r>
            <a:r>
              <a:rPr lang="en-US" sz="2000" dirty="0" err="1"/>
              <a:t>barahmasa</a:t>
            </a:r>
            <a:r>
              <a:rPr lang="en-US" sz="2000" dirty="0"/>
              <a:t>.</a:t>
            </a:r>
          </a:p>
          <a:p>
            <a:r>
              <a:rPr lang="en-US" sz="2000" b="1" dirty="0"/>
              <a:t>6. General life - The artists of this school have also painted the general life of masses such </a:t>
            </a:r>
            <a:r>
              <a:rPr lang="en-US" sz="2000" b="1" dirty="0" err="1"/>
              <a:t>as</a:t>
            </a:r>
            <a:r>
              <a:rPr lang="en-US" sz="2000" dirty="0" err="1"/>
              <a:t>marriage</a:t>
            </a:r>
            <a:r>
              <a:rPr lang="en-US" sz="2000" dirty="0"/>
              <a:t> scenes, processions, dances and music and even village scenes etc</a:t>
            </a:r>
          </a:p>
          <a:p>
            <a:r>
              <a:rPr lang="en-US" sz="2000" b="1" dirty="0"/>
              <a:t>7. Portraits , Court scenes and Hunting scenes have also been painted in </a:t>
            </a:r>
            <a:r>
              <a:rPr lang="en-US" sz="2000" b="1" dirty="0" err="1"/>
              <a:t>Rajasthani</a:t>
            </a:r>
            <a:r>
              <a:rPr lang="en-US" sz="2000" b="1" dirty="0"/>
              <a:t> school.</a:t>
            </a:r>
          </a:p>
          <a:p>
            <a:r>
              <a:rPr lang="en-US" sz="2000" dirty="0"/>
              <a:t>Portrait of </a:t>
            </a:r>
            <a:r>
              <a:rPr lang="en-US" sz="2000" dirty="0" err="1"/>
              <a:t>Radha</a:t>
            </a:r>
            <a:r>
              <a:rPr lang="en-US" sz="2000" dirty="0"/>
              <a:t> popularly known as </a:t>
            </a:r>
            <a:r>
              <a:rPr lang="en-US" sz="2000" dirty="0" err="1"/>
              <a:t>Bani</a:t>
            </a:r>
            <a:r>
              <a:rPr lang="en-US" sz="2000" dirty="0"/>
              <a:t>- </a:t>
            </a:r>
            <a:r>
              <a:rPr lang="en-US" sz="2000" dirty="0" err="1"/>
              <a:t>Thani</a:t>
            </a:r>
            <a:r>
              <a:rPr lang="en-US" sz="2000" dirty="0"/>
              <a:t> compared with Mona Lisa is praise worthy.</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4558"/>
            <a:ext cx="9144000" cy="6001643"/>
          </a:xfrm>
          <a:prstGeom prst="rect">
            <a:avLst/>
          </a:prstGeom>
        </p:spPr>
        <p:txBody>
          <a:bodyPr wrap="square">
            <a:spAutoFit/>
          </a:bodyPr>
          <a:lstStyle/>
          <a:p>
            <a:pPr algn="ctr"/>
            <a:r>
              <a:rPr lang="en-US" sz="2400" b="1" dirty="0"/>
              <a:t>CHARACTERISTICS OF RAJASTHANI SCHOOL</a:t>
            </a:r>
          </a:p>
          <a:p>
            <a:r>
              <a:rPr lang="en-US" sz="2000" b="1" dirty="0"/>
              <a:t>Depiction of Woman</a:t>
            </a:r>
          </a:p>
          <a:p>
            <a:r>
              <a:rPr lang="en-US" sz="2000" dirty="0"/>
              <a:t>The artist of this school has excelled in the painting of women. The most important characteristics of </a:t>
            </a:r>
            <a:r>
              <a:rPr lang="en-US" sz="2000" dirty="0" err="1"/>
              <a:t>Kishan</a:t>
            </a:r>
            <a:r>
              <a:rPr lang="en-US" sz="2000" dirty="0"/>
              <a:t> </a:t>
            </a:r>
            <a:r>
              <a:rPr lang="en-US" sz="2000" dirty="0" err="1"/>
              <a:t>Garh</a:t>
            </a:r>
            <a:r>
              <a:rPr lang="en-US" sz="2000" dirty="0"/>
              <a:t> school is the depiction of women. Women have been painted </a:t>
            </a:r>
            <a:r>
              <a:rPr lang="en-US" sz="2000" dirty="0" err="1"/>
              <a:t>slim,flexible</a:t>
            </a:r>
            <a:r>
              <a:rPr lang="en-US" sz="2000" dirty="0"/>
              <a:t> &amp; tall like creepers. Faces are also long with high and sloping foreheads, pointed long nose and bulging out well cut lips. Chin is also little longer.</a:t>
            </a:r>
          </a:p>
          <a:p>
            <a:r>
              <a:rPr lang="en-US" sz="2000" dirty="0"/>
              <a:t>Eyes have got special place in </a:t>
            </a:r>
            <a:r>
              <a:rPr lang="en-US" sz="2000" dirty="0" err="1"/>
              <a:t>Kishan</a:t>
            </a:r>
            <a:r>
              <a:rPr lang="en-US" sz="2000" dirty="0"/>
              <a:t> </a:t>
            </a:r>
            <a:r>
              <a:rPr lang="en-US" sz="2000" dirty="0" err="1"/>
              <a:t>garh</a:t>
            </a:r>
            <a:r>
              <a:rPr lang="en-US" sz="2000" dirty="0"/>
              <a:t> school. Fish shaped long drawn eyes and bow like eyebrows have been painted beautifully but figures in </a:t>
            </a:r>
            <a:r>
              <a:rPr lang="en-US" sz="2000" dirty="0" err="1"/>
              <a:t>Mewar</a:t>
            </a:r>
            <a:r>
              <a:rPr lang="en-US" sz="2000" dirty="0"/>
              <a:t> school are of small size .</a:t>
            </a:r>
          </a:p>
          <a:p>
            <a:r>
              <a:rPr lang="en-US" sz="2000" b="1" dirty="0"/>
              <a:t>Garments</a:t>
            </a:r>
          </a:p>
          <a:p>
            <a:r>
              <a:rPr lang="en-US" sz="2000" dirty="0"/>
              <a:t>The ladies have been shown wearing </a:t>
            </a:r>
            <a:r>
              <a:rPr lang="en-US" sz="2000" dirty="0" err="1"/>
              <a:t>Lahanga</a:t>
            </a:r>
            <a:r>
              <a:rPr lang="en-US" sz="2000" dirty="0"/>
              <a:t> and Choli and transparent Chunni </a:t>
            </a:r>
            <a:r>
              <a:rPr lang="en-US" sz="2000"/>
              <a:t>but at some  </a:t>
            </a:r>
            <a:r>
              <a:rPr lang="en-US" sz="2000" dirty="0"/>
              <a:t>places Sari has also been painted. Male figures have been shown wearing high turbans on their </a:t>
            </a:r>
            <a:r>
              <a:rPr lang="en-US" sz="2000" dirty="0" err="1"/>
              <a:t>heads.Pajama</a:t>
            </a:r>
            <a:r>
              <a:rPr lang="en-US" sz="2000" dirty="0"/>
              <a:t> and </a:t>
            </a:r>
            <a:r>
              <a:rPr lang="en-US" sz="2000" dirty="0" err="1"/>
              <a:t>Rajput</a:t>
            </a:r>
            <a:r>
              <a:rPr lang="en-US" sz="2000" dirty="0"/>
              <a:t> style </a:t>
            </a:r>
            <a:r>
              <a:rPr lang="en-US" sz="2000" dirty="0" err="1"/>
              <a:t>Patka</a:t>
            </a:r>
            <a:r>
              <a:rPr lang="en-US" sz="2000" dirty="0"/>
              <a:t> is also there. In religious paintings Krishna has been painted with yellow garments. Pearl </a:t>
            </a:r>
            <a:r>
              <a:rPr lang="en-US" sz="2000" dirty="0" err="1"/>
              <a:t>jewellery</a:t>
            </a:r>
            <a:r>
              <a:rPr lang="en-US" sz="2000" dirty="0"/>
              <a:t> is worn by the figures is the special feature of </a:t>
            </a:r>
            <a:r>
              <a:rPr lang="en-US" sz="2000" dirty="0" err="1"/>
              <a:t>Kishangarh</a:t>
            </a:r>
            <a:r>
              <a:rPr lang="en-US" sz="2000" dirty="0"/>
              <a:t> paintings.</a:t>
            </a:r>
          </a:p>
          <a:p>
            <a:r>
              <a:rPr lang="en-US" sz="2000" b="1" dirty="0" err="1"/>
              <a:t>Colour</a:t>
            </a:r>
            <a:r>
              <a:rPr lang="en-US" sz="2000" b="1" dirty="0"/>
              <a:t> Scheme</a:t>
            </a:r>
          </a:p>
          <a:p>
            <a:r>
              <a:rPr lang="en-US" sz="2000" dirty="0"/>
              <a:t>Mostly Primary </a:t>
            </a:r>
            <a:r>
              <a:rPr lang="en-US" sz="2000" dirty="0" err="1"/>
              <a:t>colours</a:t>
            </a:r>
            <a:r>
              <a:rPr lang="en-US" sz="2000" dirty="0"/>
              <a:t> have been applied in this style without mixing but different </a:t>
            </a:r>
            <a:r>
              <a:rPr lang="en-US" sz="2000" dirty="0" err="1"/>
              <a:t>colours</a:t>
            </a:r>
            <a:r>
              <a:rPr lang="en-US" sz="2000" dirty="0"/>
              <a:t> have been used in the background. White, gold and silver </a:t>
            </a:r>
            <a:r>
              <a:rPr lang="en-US" sz="2000" dirty="0" err="1"/>
              <a:t>colours</a:t>
            </a:r>
            <a:r>
              <a:rPr lang="en-US" sz="2000" dirty="0"/>
              <a:t> have also been used.</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171194"/>
          </a:xfrm>
          <a:prstGeom prst="rect">
            <a:avLst/>
          </a:prstGeom>
        </p:spPr>
        <p:txBody>
          <a:bodyPr wrap="square">
            <a:spAutoFit/>
          </a:bodyPr>
          <a:lstStyle/>
          <a:p>
            <a:r>
              <a:rPr lang="en-US" sz="2000" b="1" dirty="0"/>
              <a:t>Depiction of Nature </a:t>
            </a:r>
          </a:p>
          <a:p>
            <a:r>
              <a:rPr lang="en-US" sz="2000" dirty="0"/>
              <a:t>In </a:t>
            </a:r>
            <a:r>
              <a:rPr lang="en-US" sz="2000" dirty="0" err="1"/>
              <a:t>Rajasthani</a:t>
            </a:r>
            <a:r>
              <a:rPr lang="en-US" sz="2000" dirty="0"/>
              <a:t> school nature has been very skillfully depicted to suit the emotional aspect of main figures. The back-ground of nature has added charm to</a:t>
            </a:r>
          </a:p>
          <a:p>
            <a:r>
              <a:rPr lang="en-US" sz="2000" dirty="0"/>
              <a:t>the main theme of the painting. Along with the trees mountains , water springs etc. </a:t>
            </a:r>
            <a:r>
              <a:rPr lang="en-US" sz="2000" dirty="0" err="1"/>
              <a:t>arefound</a:t>
            </a:r>
            <a:r>
              <a:rPr lang="en-US" sz="2000" dirty="0"/>
              <a:t> in this school</a:t>
            </a:r>
            <a:r>
              <a:rPr lang="en-US" dirty="0"/>
              <a:t>.</a:t>
            </a:r>
          </a:p>
          <a:p>
            <a:r>
              <a:rPr lang="en-US" sz="2000" b="1" dirty="0"/>
              <a:t>Depiction of Birds and Animals</a:t>
            </a:r>
          </a:p>
          <a:p>
            <a:r>
              <a:rPr lang="en-US" sz="2000" dirty="0"/>
              <a:t>Birds and animals have been beautifully depicted which is the effect of </a:t>
            </a:r>
            <a:r>
              <a:rPr lang="en-US" sz="2000" dirty="0" err="1"/>
              <a:t>Mughal</a:t>
            </a:r>
            <a:r>
              <a:rPr lang="en-US" sz="2000" dirty="0"/>
              <a:t> School. In </a:t>
            </a:r>
            <a:r>
              <a:rPr lang="en-US" sz="2000" dirty="0" err="1"/>
              <a:t>Mewar</a:t>
            </a:r>
            <a:r>
              <a:rPr lang="en-US" sz="2000" dirty="0"/>
              <a:t> school elephants and horses have been </a:t>
            </a:r>
            <a:r>
              <a:rPr lang="en-US" sz="2000" dirty="0" err="1"/>
              <a:t>speacially</a:t>
            </a:r>
            <a:r>
              <a:rPr lang="en-US" sz="2000" dirty="0"/>
              <a:t> painted.</a:t>
            </a:r>
          </a:p>
          <a:p>
            <a:r>
              <a:rPr lang="en-US" sz="2000" b="1" dirty="0"/>
              <a:t>Night Scenes:</a:t>
            </a:r>
          </a:p>
          <a:p>
            <a:r>
              <a:rPr lang="en-US" sz="2000" dirty="0"/>
              <a:t>Night scenes have been beautifully painted in </a:t>
            </a:r>
            <a:r>
              <a:rPr lang="en-US" sz="2000" dirty="0" err="1"/>
              <a:t>Rajasthani</a:t>
            </a:r>
            <a:r>
              <a:rPr lang="en-US" sz="2000" dirty="0"/>
              <a:t> school. The yellow light of the </a:t>
            </a:r>
            <a:r>
              <a:rPr lang="en-US" sz="2000" dirty="0" err="1"/>
              <a:t>lampsis</a:t>
            </a:r>
            <a:r>
              <a:rPr lang="en-US" sz="2000" dirty="0"/>
              <a:t> really attractive and the moon light scenes are also charming. The sky is </a:t>
            </a:r>
            <a:r>
              <a:rPr lang="en-US" sz="2000" dirty="0" err="1"/>
              <a:t>coloured</a:t>
            </a:r>
            <a:r>
              <a:rPr lang="en-US" sz="2000" dirty="0"/>
              <a:t> in black and smoke </a:t>
            </a:r>
            <a:r>
              <a:rPr lang="en-US" sz="2000" dirty="0" err="1"/>
              <a:t>colours</a:t>
            </a:r>
            <a:r>
              <a:rPr lang="en-US" sz="2000" dirty="0"/>
              <a:t>.</a:t>
            </a:r>
          </a:p>
          <a:p>
            <a:r>
              <a:rPr lang="en-US" sz="2000" b="1" dirty="0"/>
              <a:t>Architecture</a:t>
            </a:r>
          </a:p>
          <a:p>
            <a:r>
              <a:rPr lang="en-US" sz="2000" dirty="0"/>
              <a:t>From marble to brick work all the techniques of architecture are used. In the depiction of palaces the effect of Mughal school is clearly </a:t>
            </a:r>
            <a:r>
              <a:rPr lang="en-US" sz="2000" dirty="0" err="1"/>
              <a:t>seen.Big</a:t>
            </a:r>
            <a:r>
              <a:rPr lang="en-US" sz="2000" dirty="0"/>
              <a:t> courtyards, walls and forts have been painted.</a:t>
            </a:r>
          </a:p>
          <a:p>
            <a:r>
              <a:rPr lang="en-US" sz="2000" b="1" dirty="0"/>
              <a:t>Boating Scenes Boating</a:t>
            </a:r>
          </a:p>
          <a:p>
            <a:r>
              <a:rPr lang="en-US" sz="2000" b="1" dirty="0"/>
              <a:t> </a:t>
            </a:r>
            <a:r>
              <a:rPr lang="en-US" sz="2000" dirty="0"/>
              <a:t>scenes are full of life and rhythm. Boat scenes are mostly painted in </a:t>
            </a:r>
            <a:r>
              <a:rPr lang="en-US" sz="2000" dirty="0" err="1"/>
              <a:t>Kishangarh</a:t>
            </a:r>
            <a:r>
              <a:rPr lang="en-US" sz="2000" dirty="0"/>
              <a:t> school.</a:t>
            </a:r>
          </a:p>
          <a:p>
            <a:r>
              <a:rPr lang="en-US" sz="2000" b="1" dirty="0"/>
              <a:t>Symbolic Paintings</a:t>
            </a:r>
          </a:p>
          <a:p>
            <a:r>
              <a:rPr lang="en-US" sz="2000" b="1" dirty="0"/>
              <a:t> </a:t>
            </a:r>
            <a:r>
              <a:rPr lang="en-US" sz="2000" dirty="0" err="1"/>
              <a:t>Radha</a:t>
            </a:r>
            <a:r>
              <a:rPr lang="en-US" sz="2000" dirty="0"/>
              <a:t> and Krishna have been shown in the form of soul and God.</a:t>
            </a:r>
          </a:p>
          <a:p>
            <a:endParaRPr lang="en-US" sz="2000" dirty="0"/>
          </a:p>
          <a:p>
            <a:endParaRPr lang="en-US" sz="2000"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4572000" cy="6370975"/>
          </a:xfrm>
          <a:prstGeom prst="rect">
            <a:avLst/>
          </a:prstGeom>
        </p:spPr>
        <p:txBody>
          <a:bodyPr wrap="square">
            <a:spAutoFit/>
          </a:bodyPr>
          <a:lstStyle/>
          <a:p>
            <a:r>
              <a:rPr lang="en-US" sz="1700" dirty="0"/>
              <a:t>Title: - </a:t>
            </a:r>
            <a:r>
              <a:rPr lang="en-US" sz="1700" b="1" dirty="0" err="1"/>
              <a:t>Maru</a:t>
            </a:r>
            <a:r>
              <a:rPr lang="en-US" sz="1700" b="1" dirty="0"/>
              <a:t> </a:t>
            </a:r>
            <a:r>
              <a:rPr lang="en-US" sz="1700" b="1" dirty="0" err="1"/>
              <a:t>Ragini</a:t>
            </a:r>
            <a:endParaRPr lang="en-US" sz="1700" b="1" dirty="0"/>
          </a:p>
          <a:p>
            <a:r>
              <a:rPr lang="en-US" sz="1700" dirty="0"/>
              <a:t>Artist - </a:t>
            </a:r>
            <a:r>
              <a:rPr lang="en-US" sz="1700" dirty="0" err="1"/>
              <a:t>Sahibdin</a:t>
            </a:r>
            <a:endParaRPr lang="en-US" sz="1700" dirty="0"/>
          </a:p>
          <a:p>
            <a:r>
              <a:rPr lang="en-US" sz="1700" dirty="0"/>
              <a:t>Medium - Tempera on paper</a:t>
            </a:r>
          </a:p>
          <a:p>
            <a:r>
              <a:rPr lang="en-US" sz="1700" dirty="0"/>
              <a:t>Period - Early 18th </a:t>
            </a:r>
            <a:r>
              <a:rPr lang="en-US" sz="1700" dirty="0" err="1"/>
              <a:t>Centuary</a:t>
            </a:r>
            <a:r>
              <a:rPr lang="en-US" sz="1700" dirty="0"/>
              <a:t>.</a:t>
            </a:r>
          </a:p>
          <a:p>
            <a:r>
              <a:rPr lang="en-US" sz="1700" dirty="0"/>
              <a:t>School – </a:t>
            </a:r>
            <a:r>
              <a:rPr lang="en-US" sz="1700" dirty="0" err="1"/>
              <a:t>Mewar</a:t>
            </a:r>
            <a:endParaRPr lang="en-US" sz="1700" dirty="0"/>
          </a:p>
          <a:p>
            <a:r>
              <a:rPr lang="en-US" sz="1700" b="1" dirty="0"/>
              <a:t>SUBJECT MATTER/COMPOSITIONAL</a:t>
            </a:r>
          </a:p>
          <a:p>
            <a:r>
              <a:rPr lang="en-US" sz="1700" b="1" dirty="0" err="1"/>
              <a:t>Maru</a:t>
            </a:r>
            <a:r>
              <a:rPr lang="en-US" sz="1700" b="1" dirty="0"/>
              <a:t> </a:t>
            </a:r>
            <a:r>
              <a:rPr lang="en-US" sz="1700" b="1" dirty="0" err="1"/>
              <a:t>Ragini</a:t>
            </a:r>
            <a:r>
              <a:rPr lang="en-US" sz="1700" b="1" dirty="0"/>
              <a:t> is the painting from the series of </a:t>
            </a:r>
            <a:r>
              <a:rPr lang="en-US" sz="1700" b="1" dirty="0" err="1"/>
              <a:t>Ragamala</a:t>
            </a:r>
            <a:r>
              <a:rPr lang="en-US" sz="1700" b="1" dirty="0"/>
              <a:t> painted by </a:t>
            </a:r>
            <a:r>
              <a:rPr lang="en-US" sz="1700" b="1" dirty="0" err="1"/>
              <a:t>Sahibdin</a:t>
            </a:r>
            <a:r>
              <a:rPr lang="en-US" sz="1700" b="1" dirty="0"/>
              <a:t> ,the court</a:t>
            </a:r>
          </a:p>
          <a:p>
            <a:r>
              <a:rPr lang="en-US" sz="1700" dirty="0"/>
              <a:t>painter of </a:t>
            </a:r>
            <a:r>
              <a:rPr lang="en-US" sz="1700" dirty="0" err="1"/>
              <a:t>Mewar</a:t>
            </a:r>
            <a:r>
              <a:rPr lang="en-US" sz="1700" dirty="0"/>
              <a:t>. The king with his queen is riding on a camel against the yellow desert</a:t>
            </a:r>
          </a:p>
          <a:p>
            <a:r>
              <a:rPr lang="en-US" sz="1700" dirty="0"/>
              <a:t>background. The fore ground is painted in the light washes of green. The camel is being led by an attendant.</a:t>
            </a:r>
          </a:p>
          <a:p>
            <a:r>
              <a:rPr lang="en-US" sz="1700" dirty="0"/>
              <a:t>Two male escorts are running along the camel, riding royal couple. They carry sticks in their</a:t>
            </a:r>
          </a:p>
          <a:p>
            <a:r>
              <a:rPr lang="en-US" sz="1700" dirty="0"/>
              <a:t>hands. A hunting dog is also running ahead of those escorts. The sky is deep blue color. The dress of all the figures are in flat colors. Transparent white </a:t>
            </a:r>
            <a:r>
              <a:rPr lang="en-US" sz="1700" dirty="0" err="1"/>
              <a:t>colour</a:t>
            </a:r>
            <a:r>
              <a:rPr lang="en-US" sz="1700" dirty="0"/>
              <a:t> has been used in the painting. Camel is well decorated. The king is holding a flower in his right hand and looking at the queen. On the top of the painting </a:t>
            </a:r>
            <a:r>
              <a:rPr lang="en-US" sz="1700" dirty="0" err="1"/>
              <a:t>Maru</a:t>
            </a:r>
            <a:r>
              <a:rPr lang="en-US" sz="1700" dirty="0"/>
              <a:t> </a:t>
            </a:r>
            <a:r>
              <a:rPr lang="en-US" sz="1700" dirty="0" err="1"/>
              <a:t>Shre</a:t>
            </a:r>
            <a:r>
              <a:rPr lang="en-US" sz="1700" dirty="0"/>
              <a:t> </a:t>
            </a:r>
            <a:r>
              <a:rPr lang="en-US" sz="1700" dirty="0" err="1"/>
              <a:t>Ragani</a:t>
            </a:r>
            <a:r>
              <a:rPr lang="en-US" sz="1700" dirty="0"/>
              <a:t>  is written. The </a:t>
            </a:r>
            <a:r>
              <a:rPr lang="en-US" sz="1700" dirty="0" err="1"/>
              <a:t>colours</a:t>
            </a:r>
            <a:r>
              <a:rPr lang="en-US" sz="1700" dirty="0"/>
              <a:t>  are bright and natural, which tell the story of heroines and hero.</a:t>
            </a:r>
          </a:p>
        </p:txBody>
      </p:sp>
      <p:pic>
        <p:nvPicPr>
          <p:cNvPr id="1026" name="Picture 2"/>
          <p:cNvPicPr>
            <a:picLocks noChangeAspect="1" noChangeArrowheads="1"/>
          </p:cNvPicPr>
          <p:nvPr/>
        </p:nvPicPr>
        <p:blipFill>
          <a:blip r:embed="rId2"/>
          <a:srcRect b="5556"/>
          <a:stretch>
            <a:fillRect/>
          </a:stretch>
        </p:blipFill>
        <p:spPr bwMode="auto">
          <a:xfrm>
            <a:off x="5042646" y="457200"/>
            <a:ext cx="3872753" cy="487680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6200"/>
            <a:ext cx="4953000" cy="6647974"/>
          </a:xfrm>
          <a:prstGeom prst="rect">
            <a:avLst/>
          </a:prstGeom>
        </p:spPr>
        <p:txBody>
          <a:bodyPr wrap="square">
            <a:spAutoFit/>
          </a:bodyPr>
          <a:lstStyle/>
          <a:p>
            <a:r>
              <a:rPr lang="en-US" sz="2000" dirty="0"/>
              <a:t>Title - </a:t>
            </a:r>
            <a:r>
              <a:rPr lang="en-US" sz="2000" b="1" dirty="0" err="1"/>
              <a:t>Chaugan</a:t>
            </a:r>
            <a:r>
              <a:rPr lang="en-US" sz="2000" b="1" dirty="0"/>
              <a:t> Players</a:t>
            </a:r>
          </a:p>
          <a:p>
            <a:r>
              <a:rPr lang="en-US" sz="2000" dirty="0"/>
              <a:t>Artist - Dana</a:t>
            </a:r>
          </a:p>
          <a:p>
            <a:r>
              <a:rPr lang="en-US" sz="2000" dirty="0"/>
              <a:t>Medium - water </a:t>
            </a:r>
            <a:r>
              <a:rPr lang="en-US" sz="2000" dirty="0" err="1"/>
              <a:t>colour</a:t>
            </a:r>
            <a:endParaRPr lang="en-US" sz="2000" dirty="0"/>
          </a:p>
          <a:p>
            <a:r>
              <a:rPr lang="en-US" sz="2000" dirty="0"/>
              <a:t>Technique -Tempera on paper</a:t>
            </a:r>
          </a:p>
          <a:p>
            <a:r>
              <a:rPr lang="en-US" sz="2000" dirty="0"/>
              <a:t>Period - Circa- 18th century</a:t>
            </a:r>
          </a:p>
          <a:p>
            <a:r>
              <a:rPr lang="en-US" sz="2000" dirty="0"/>
              <a:t>School - Jodhpur (Rajasthan)</a:t>
            </a:r>
          </a:p>
          <a:p>
            <a:r>
              <a:rPr lang="en-US" b="1" dirty="0"/>
              <a:t>SUBJECT MATTER/COMPOSITIONAL</a:t>
            </a:r>
          </a:p>
          <a:p>
            <a:r>
              <a:rPr lang="en-US" dirty="0"/>
              <a:t>The painting </a:t>
            </a:r>
            <a:r>
              <a:rPr lang="en-US" b="1" dirty="0" err="1"/>
              <a:t>Chaugan</a:t>
            </a:r>
            <a:r>
              <a:rPr lang="en-US" b="1" dirty="0"/>
              <a:t> Players is of a group of </a:t>
            </a:r>
            <a:r>
              <a:rPr lang="en-US" dirty="0"/>
              <a:t>polo players, all mounted on horse backs with</a:t>
            </a:r>
          </a:p>
          <a:p>
            <a:r>
              <a:rPr lang="en-US" dirty="0"/>
              <a:t>polo sticks in their hands. Two princesses are playing polo with their </a:t>
            </a:r>
            <a:r>
              <a:rPr lang="en-US" dirty="0" err="1"/>
              <a:t>maidsThe</a:t>
            </a:r>
            <a:r>
              <a:rPr lang="en-US" dirty="0"/>
              <a:t> two horses in the upper section of the painting are galloping towards each other while </a:t>
            </a:r>
            <a:r>
              <a:rPr lang="en-US" dirty="0" err="1"/>
              <a:t>theplayers</a:t>
            </a:r>
            <a:r>
              <a:rPr lang="en-US" dirty="0"/>
              <a:t> in the lower section are moving in the opposite </a:t>
            </a:r>
            <a:r>
              <a:rPr lang="en-US" dirty="0" err="1"/>
              <a:t>directions.Their</a:t>
            </a:r>
            <a:r>
              <a:rPr lang="en-US" dirty="0"/>
              <a:t> upper bodies are twisted backward to tackle the ball with their long polo sticks .They </a:t>
            </a:r>
            <a:r>
              <a:rPr lang="en-US" dirty="0" err="1"/>
              <a:t>allare</a:t>
            </a:r>
            <a:r>
              <a:rPr lang="en-US" dirty="0"/>
              <a:t> dressed in contemporary </a:t>
            </a:r>
            <a:r>
              <a:rPr lang="en-US" dirty="0" err="1"/>
              <a:t>Rajput</a:t>
            </a:r>
            <a:r>
              <a:rPr lang="en-US" dirty="0"/>
              <a:t> </a:t>
            </a:r>
            <a:r>
              <a:rPr lang="en-US" dirty="0" err="1"/>
              <a:t>costumes.Faces</a:t>
            </a:r>
            <a:r>
              <a:rPr lang="en-US" dirty="0"/>
              <a:t> have high rounded forehead profile. Their eyes are elongated. Their Skirts are spread out like bells with the movement of their </a:t>
            </a:r>
            <a:r>
              <a:rPr lang="en-US" dirty="0" err="1"/>
              <a:t>action.The</a:t>
            </a:r>
            <a:r>
              <a:rPr lang="en-US" dirty="0"/>
              <a:t> painting is full of dynamic movements against a little green landscape. Brilliantly </a:t>
            </a:r>
            <a:r>
              <a:rPr lang="en-US" dirty="0" err="1"/>
              <a:t>coloured</a:t>
            </a:r>
            <a:endParaRPr lang="en-US" dirty="0"/>
          </a:p>
          <a:p>
            <a:r>
              <a:rPr lang="en-US" dirty="0"/>
              <a:t>figures create a harmonious contrast.</a:t>
            </a:r>
          </a:p>
        </p:txBody>
      </p:sp>
      <p:pic>
        <p:nvPicPr>
          <p:cNvPr id="3074" name="Picture 2"/>
          <p:cNvPicPr>
            <a:picLocks noChangeAspect="1" noChangeArrowheads="1"/>
          </p:cNvPicPr>
          <p:nvPr/>
        </p:nvPicPr>
        <p:blipFill>
          <a:blip r:embed="rId2"/>
          <a:srcRect/>
          <a:stretch>
            <a:fillRect/>
          </a:stretch>
        </p:blipFill>
        <p:spPr bwMode="auto">
          <a:xfrm>
            <a:off x="5117216" y="457199"/>
            <a:ext cx="3721984" cy="29655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715000" cy="6740307"/>
          </a:xfrm>
          <a:prstGeom prst="rect">
            <a:avLst/>
          </a:prstGeom>
        </p:spPr>
        <p:txBody>
          <a:bodyPr wrap="square">
            <a:spAutoFit/>
          </a:bodyPr>
          <a:lstStyle/>
          <a:p>
            <a:r>
              <a:rPr lang="en-US" dirty="0"/>
              <a:t>Title - </a:t>
            </a:r>
            <a:r>
              <a:rPr lang="en-US" b="1" dirty="0"/>
              <a:t>Krishna on swing</a:t>
            </a:r>
          </a:p>
          <a:p>
            <a:r>
              <a:rPr lang="en-US" dirty="0"/>
              <a:t>Artist - </a:t>
            </a:r>
            <a:r>
              <a:rPr lang="en-US" dirty="0" err="1"/>
              <a:t>Nuruddin</a:t>
            </a:r>
            <a:endParaRPr lang="en-US" dirty="0"/>
          </a:p>
          <a:p>
            <a:r>
              <a:rPr lang="en-US" dirty="0"/>
              <a:t>Medium - water </a:t>
            </a:r>
            <a:r>
              <a:rPr lang="en-US" dirty="0" err="1"/>
              <a:t>colour</a:t>
            </a:r>
            <a:r>
              <a:rPr lang="en-US" dirty="0"/>
              <a:t> ,Tempera on paper</a:t>
            </a:r>
          </a:p>
          <a:p>
            <a:r>
              <a:rPr lang="en-US" dirty="0"/>
              <a:t>Period - Circa- 16th century</a:t>
            </a:r>
          </a:p>
          <a:p>
            <a:r>
              <a:rPr lang="en-US" dirty="0"/>
              <a:t>School - Bikaner (Rajasthan</a:t>
            </a:r>
          </a:p>
          <a:p>
            <a:r>
              <a:rPr lang="en-US" b="1" dirty="0"/>
              <a:t>SUBJECT MATTER/COMPOSITIONAL</a:t>
            </a:r>
          </a:p>
          <a:p>
            <a:r>
              <a:rPr lang="en-US" dirty="0"/>
              <a:t>The painting Krishna on swing is yet another marvelous achievement of this period The painting has two panels depicting Krishna and </a:t>
            </a:r>
            <a:r>
              <a:rPr lang="en-US" dirty="0" err="1"/>
              <a:t>Radha</a:t>
            </a:r>
            <a:r>
              <a:rPr lang="en-US" dirty="0"/>
              <a:t> in two different scenes.</a:t>
            </a:r>
          </a:p>
          <a:p>
            <a:r>
              <a:rPr lang="en-US" dirty="0"/>
              <a:t>On the first part of the panel , Krishna is shown sitting on a swing on the left side of the panel while </a:t>
            </a:r>
            <a:r>
              <a:rPr lang="en-US" dirty="0" err="1"/>
              <a:t>Radha</a:t>
            </a:r>
            <a:r>
              <a:rPr lang="en-US" dirty="0"/>
              <a:t> is sitting in front of him in the balcony on a red carpet. They both are looking at each other. The swing has an ornamental border in hexagonal shape. Krishna has shown in </a:t>
            </a:r>
            <a:r>
              <a:rPr lang="en-US" dirty="0" err="1"/>
              <a:t>bluecomplex</a:t>
            </a:r>
            <a:r>
              <a:rPr lang="en-US" dirty="0"/>
              <a:t> wearing an orange </a:t>
            </a:r>
            <a:r>
              <a:rPr lang="en-US" dirty="0" err="1"/>
              <a:t>coloured</a:t>
            </a:r>
            <a:r>
              <a:rPr lang="en-US" dirty="0"/>
              <a:t> dhoti.</a:t>
            </a:r>
          </a:p>
          <a:p>
            <a:r>
              <a:rPr lang="en-US" dirty="0"/>
              <a:t>In the lower panel both </a:t>
            </a:r>
            <a:r>
              <a:rPr lang="en-US" dirty="0" err="1"/>
              <a:t>Radha</a:t>
            </a:r>
            <a:r>
              <a:rPr lang="en-US" dirty="0"/>
              <a:t> and Krishna are sitting in a garden at two different places. </a:t>
            </a:r>
            <a:r>
              <a:rPr lang="en-US" dirty="0" err="1"/>
              <a:t>Anattendant</a:t>
            </a:r>
            <a:r>
              <a:rPr lang="en-US" dirty="0"/>
              <a:t> of Radha is also shown in the painting who has perhaps brought a message for Krishna. Here he is wearing dhoti of yellow colour. Both are sitting on red carpet supported by big pillows. </a:t>
            </a:r>
            <a:r>
              <a:rPr lang="en-US" dirty="0" err="1"/>
              <a:t>Radha</a:t>
            </a:r>
            <a:r>
              <a:rPr lang="en-US" dirty="0"/>
              <a:t> is wearing yellow </a:t>
            </a:r>
            <a:r>
              <a:rPr lang="en-US" dirty="0" err="1"/>
              <a:t>coloured</a:t>
            </a:r>
            <a:r>
              <a:rPr lang="en-US" dirty="0"/>
              <a:t> dress. Attendant is wearing striped </a:t>
            </a:r>
            <a:r>
              <a:rPr lang="en-US" dirty="0" err="1"/>
              <a:t>ghaghra</a:t>
            </a:r>
            <a:r>
              <a:rPr lang="en-US" dirty="0"/>
              <a:t> and light purple </a:t>
            </a:r>
            <a:r>
              <a:rPr lang="en-US" dirty="0" err="1"/>
              <a:t>coloured</a:t>
            </a:r>
            <a:r>
              <a:rPr lang="en-US" dirty="0"/>
              <a:t> blouse. Both trees and a mound in the back ground are drawn in typical </a:t>
            </a:r>
            <a:r>
              <a:rPr lang="en-US" dirty="0" err="1"/>
              <a:t>Rajasthani</a:t>
            </a:r>
            <a:r>
              <a:rPr lang="en-US" dirty="0"/>
              <a:t> style .</a:t>
            </a:r>
          </a:p>
        </p:txBody>
      </p:sp>
      <p:pic>
        <p:nvPicPr>
          <p:cNvPr id="4098" name="Picture 2" descr="Krishna swinging (With images) | Swing painting, Krishna, Indian ..."/>
          <p:cNvPicPr>
            <a:picLocks noChangeAspect="1" noChangeArrowheads="1"/>
          </p:cNvPicPr>
          <p:nvPr/>
        </p:nvPicPr>
        <p:blipFill>
          <a:blip r:embed="rId2"/>
          <a:srcRect/>
          <a:stretch>
            <a:fillRect/>
          </a:stretch>
        </p:blipFill>
        <p:spPr bwMode="auto">
          <a:xfrm>
            <a:off x="5791200" y="1066800"/>
            <a:ext cx="3124200" cy="4675017"/>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410200" cy="6740307"/>
          </a:xfrm>
          <a:prstGeom prst="rect">
            <a:avLst/>
          </a:prstGeom>
        </p:spPr>
        <p:txBody>
          <a:bodyPr wrap="square">
            <a:spAutoFit/>
          </a:bodyPr>
          <a:lstStyle/>
          <a:p>
            <a:r>
              <a:rPr lang="en-US" dirty="0"/>
              <a:t>Title - </a:t>
            </a:r>
            <a:r>
              <a:rPr lang="en-US" b="1" dirty="0" err="1"/>
              <a:t>Radha</a:t>
            </a:r>
            <a:r>
              <a:rPr lang="en-US" b="1" dirty="0"/>
              <a:t> ( </a:t>
            </a:r>
            <a:r>
              <a:rPr lang="en-US" b="1" dirty="0" err="1"/>
              <a:t>Bani</a:t>
            </a:r>
            <a:r>
              <a:rPr lang="en-US" b="1" dirty="0"/>
              <a:t> </a:t>
            </a:r>
            <a:r>
              <a:rPr lang="en-US" b="1" dirty="0" err="1"/>
              <a:t>Thani</a:t>
            </a:r>
            <a:r>
              <a:rPr lang="en-US" b="1" dirty="0"/>
              <a:t>)</a:t>
            </a:r>
          </a:p>
          <a:p>
            <a:r>
              <a:rPr lang="en-US" dirty="0"/>
              <a:t>Artist - </a:t>
            </a:r>
            <a:r>
              <a:rPr lang="en-US" dirty="0" err="1"/>
              <a:t>Nihal</a:t>
            </a:r>
            <a:r>
              <a:rPr lang="en-US" dirty="0"/>
              <a:t> </a:t>
            </a:r>
            <a:r>
              <a:rPr lang="en-US" dirty="0" err="1"/>
              <a:t>Chand</a:t>
            </a:r>
            <a:endParaRPr lang="en-US" dirty="0"/>
          </a:p>
          <a:p>
            <a:r>
              <a:rPr lang="en-US" dirty="0"/>
              <a:t>School - </a:t>
            </a:r>
            <a:r>
              <a:rPr lang="en-US" dirty="0" err="1"/>
              <a:t>Kishangarh</a:t>
            </a:r>
            <a:endParaRPr lang="en-US" dirty="0"/>
          </a:p>
          <a:p>
            <a:r>
              <a:rPr lang="en-US" dirty="0"/>
              <a:t>Period - 1760 A.D.</a:t>
            </a:r>
          </a:p>
          <a:p>
            <a:r>
              <a:rPr lang="en-US" dirty="0"/>
              <a:t>Medium - Tempera on paper</a:t>
            </a:r>
          </a:p>
          <a:p>
            <a:r>
              <a:rPr lang="en-US" b="1" dirty="0"/>
              <a:t>SUBJECT MATTER/COMPOSITIONAL</a:t>
            </a:r>
          </a:p>
          <a:p>
            <a:r>
              <a:rPr lang="en-US" dirty="0" err="1"/>
              <a:t>Radha</a:t>
            </a:r>
            <a:r>
              <a:rPr lang="en-US" dirty="0"/>
              <a:t> </a:t>
            </a:r>
            <a:r>
              <a:rPr lang="en-US" dirty="0" err="1"/>
              <a:t>Bani</a:t>
            </a:r>
            <a:r>
              <a:rPr lang="en-US" dirty="0"/>
              <a:t> </a:t>
            </a:r>
            <a:r>
              <a:rPr lang="en-US" dirty="0" err="1"/>
              <a:t>Thani</a:t>
            </a:r>
            <a:r>
              <a:rPr lang="en-US" dirty="0"/>
              <a:t> is one of the most well known paintings from </a:t>
            </a:r>
            <a:r>
              <a:rPr lang="en-US" dirty="0" err="1"/>
              <a:t>Kishangarh</a:t>
            </a:r>
            <a:r>
              <a:rPr lang="en-US" dirty="0"/>
              <a:t>. </a:t>
            </a:r>
            <a:r>
              <a:rPr lang="en-US" dirty="0" err="1"/>
              <a:t>Nihalchand’s</a:t>
            </a:r>
            <a:r>
              <a:rPr lang="en-US" dirty="0"/>
              <a:t> fame rests on this painting which is highly stylized portrait of </a:t>
            </a:r>
            <a:r>
              <a:rPr lang="en-US" dirty="0" err="1"/>
              <a:t>RadhaThis</a:t>
            </a:r>
            <a:r>
              <a:rPr lang="en-US" dirty="0"/>
              <a:t> idealization of </a:t>
            </a:r>
            <a:r>
              <a:rPr lang="en-US" dirty="0" err="1"/>
              <a:t>Radha</a:t>
            </a:r>
            <a:r>
              <a:rPr lang="en-US" dirty="0"/>
              <a:t> is the supreme achievement of </a:t>
            </a:r>
            <a:r>
              <a:rPr lang="en-US" dirty="0" err="1"/>
              <a:t>Rajasthani</a:t>
            </a:r>
            <a:r>
              <a:rPr lang="en-US" dirty="0"/>
              <a:t> painting. Hence, it is called </a:t>
            </a:r>
            <a:r>
              <a:rPr lang="en-US" dirty="0" err="1"/>
              <a:t>Monalisa</a:t>
            </a:r>
            <a:r>
              <a:rPr lang="en-US" dirty="0"/>
              <a:t> of </a:t>
            </a:r>
            <a:r>
              <a:rPr lang="en-US" dirty="0" err="1"/>
              <a:t>India.A</a:t>
            </a:r>
            <a:r>
              <a:rPr lang="en-US" dirty="0"/>
              <a:t> postal stamp of </a:t>
            </a:r>
            <a:r>
              <a:rPr lang="en-US" dirty="0" err="1"/>
              <a:t>Radha</a:t>
            </a:r>
            <a:r>
              <a:rPr lang="en-US" dirty="0"/>
              <a:t> </a:t>
            </a:r>
            <a:r>
              <a:rPr lang="en-US" dirty="0" err="1"/>
              <a:t>Bani</a:t>
            </a:r>
            <a:r>
              <a:rPr lang="en-US" dirty="0"/>
              <a:t> </a:t>
            </a:r>
            <a:r>
              <a:rPr lang="en-US" dirty="0" err="1"/>
              <a:t>Thani</a:t>
            </a:r>
            <a:r>
              <a:rPr lang="en-US" dirty="0"/>
              <a:t> was issued by the Government of India.</a:t>
            </a:r>
          </a:p>
          <a:p>
            <a:r>
              <a:rPr lang="en-US" dirty="0"/>
              <a:t>Her half closed eye lends an enigmatic quality, the corner of curled mouth as about to break into</a:t>
            </a:r>
          </a:p>
          <a:p>
            <a:r>
              <a:rPr lang="en-US" dirty="0"/>
              <a:t>a smile. Her long jet black hair flows down from shoulder to the waist and a lock of hair is partly</a:t>
            </a:r>
          </a:p>
          <a:p>
            <a:r>
              <a:rPr lang="en-US" dirty="0"/>
              <a:t>falling on her cheek. The treatment of the hair is obviously borrowed from </a:t>
            </a:r>
            <a:r>
              <a:rPr lang="en-US" dirty="0" err="1"/>
              <a:t>Mughal</a:t>
            </a:r>
            <a:r>
              <a:rPr lang="en-US" dirty="0"/>
              <a:t> painting of</a:t>
            </a:r>
          </a:p>
          <a:p>
            <a:r>
              <a:rPr lang="en-US" dirty="0"/>
              <a:t>late Aurangzeb </a:t>
            </a:r>
            <a:r>
              <a:rPr lang="en-US" dirty="0" err="1"/>
              <a:t>period.She</a:t>
            </a:r>
            <a:r>
              <a:rPr lang="en-US" dirty="0"/>
              <a:t> has a receding forehead, pointed nose, pointed chin, arched eyebrow and thin red lips. Long tapering fingers of her left hand are holding two lotus buds while she is delicately holding </a:t>
            </a:r>
            <a:r>
              <a:rPr lang="en-US" dirty="0" err="1"/>
              <a:t>theedge</a:t>
            </a:r>
            <a:r>
              <a:rPr lang="en-US" dirty="0"/>
              <a:t> of </a:t>
            </a:r>
            <a:r>
              <a:rPr lang="en-US" dirty="0" err="1"/>
              <a:t>odhini</a:t>
            </a:r>
            <a:r>
              <a:rPr lang="en-US" dirty="0"/>
              <a:t> by the right hand.</a:t>
            </a:r>
          </a:p>
        </p:txBody>
      </p:sp>
      <p:pic>
        <p:nvPicPr>
          <p:cNvPr id="2253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a:stretch>
            <a:fillRect/>
          </a:stretch>
        </p:blipFill>
        <p:spPr bwMode="auto">
          <a:xfrm>
            <a:off x="5334000" y="1017646"/>
            <a:ext cx="3569678" cy="4537017"/>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6200"/>
            <a:ext cx="5486400" cy="7294305"/>
          </a:xfrm>
          <a:prstGeom prst="rect">
            <a:avLst/>
          </a:prstGeom>
        </p:spPr>
        <p:txBody>
          <a:bodyPr wrap="square">
            <a:spAutoFit/>
          </a:bodyPr>
          <a:lstStyle/>
          <a:p>
            <a:r>
              <a:rPr lang="en-US" sz="2000" dirty="0"/>
              <a:t>Title - </a:t>
            </a:r>
            <a:r>
              <a:rPr lang="en-US" sz="2000" b="1" dirty="0"/>
              <a:t>Bharat meets Rama at </a:t>
            </a:r>
            <a:r>
              <a:rPr lang="en-US" sz="2000" b="1" dirty="0" err="1"/>
              <a:t>Chitrakut</a:t>
            </a:r>
            <a:endParaRPr lang="en-US" sz="2000" b="1" dirty="0"/>
          </a:p>
          <a:p>
            <a:r>
              <a:rPr lang="en-US" dirty="0"/>
              <a:t>Artist - </a:t>
            </a:r>
            <a:r>
              <a:rPr lang="en-US" dirty="0" err="1"/>
              <a:t>Guman</a:t>
            </a:r>
            <a:endParaRPr lang="en-US" dirty="0"/>
          </a:p>
          <a:p>
            <a:r>
              <a:rPr lang="en-US" dirty="0"/>
              <a:t>School - </a:t>
            </a:r>
            <a:r>
              <a:rPr lang="en-US" dirty="0" err="1"/>
              <a:t>Jaipur</a:t>
            </a:r>
            <a:r>
              <a:rPr lang="en-US" dirty="0"/>
              <a:t> School</a:t>
            </a:r>
          </a:p>
          <a:p>
            <a:r>
              <a:rPr lang="en-US" dirty="0"/>
              <a:t>Medium - Tempera on paper</a:t>
            </a:r>
          </a:p>
          <a:p>
            <a:r>
              <a:rPr lang="en-US" dirty="0"/>
              <a:t>Period - 18th Century</a:t>
            </a:r>
          </a:p>
          <a:p>
            <a:r>
              <a:rPr lang="en-US" b="1" dirty="0"/>
              <a:t>SUBJECT MATTER/COMPOSITIONAL</a:t>
            </a:r>
          </a:p>
          <a:p>
            <a:r>
              <a:rPr lang="en-US" dirty="0"/>
              <a:t>It is a very well executed painting of </a:t>
            </a:r>
            <a:r>
              <a:rPr lang="en-US" dirty="0" err="1"/>
              <a:t>Jaipur</a:t>
            </a:r>
            <a:r>
              <a:rPr lang="en-US" dirty="0"/>
              <a:t> school. Painter </a:t>
            </a:r>
            <a:r>
              <a:rPr lang="en-US" dirty="0" err="1"/>
              <a:t>Guman</a:t>
            </a:r>
            <a:r>
              <a:rPr lang="en-US" dirty="0"/>
              <a:t> has done a wonderful</a:t>
            </a:r>
          </a:p>
          <a:p>
            <a:r>
              <a:rPr lang="en-US" dirty="0"/>
              <a:t>presentation of 49 figures on the small canvas relating the entire story in an episodic </a:t>
            </a:r>
            <a:r>
              <a:rPr lang="en-US" dirty="0" err="1"/>
              <a:t>form.The</a:t>
            </a:r>
            <a:r>
              <a:rPr lang="en-US" dirty="0"/>
              <a:t> painting depicts a scene from Ramayana, when Bharat comes to </a:t>
            </a:r>
            <a:r>
              <a:rPr lang="en-US" dirty="0" err="1"/>
              <a:t>Chitrakut</a:t>
            </a:r>
            <a:r>
              <a:rPr lang="en-US" dirty="0"/>
              <a:t> to meet </a:t>
            </a:r>
            <a:r>
              <a:rPr lang="en-US" dirty="0" err="1"/>
              <a:t>Rama,Sita</a:t>
            </a:r>
            <a:r>
              <a:rPr lang="en-US" dirty="0"/>
              <a:t> and </a:t>
            </a:r>
            <a:r>
              <a:rPr lang="en-US" dirty="0" err="1"/>
              <a:t>Lakshman</a:t>
            </a:r>
            <a:r>
              <a:rPr lang="en-US" dirty="0"/>
              <a:t> with his three mothers, Guru </a:t>
            </a:r>
            <a:r>
              <a:rPr lang="en-US" dirty="0" err="1"/>
              <a:t>Vishwamitra</a:t>
            </a:r>
            <a:r>
              <a:rPr lang="en-US" dirty="0"/>
              <a:t> and some courtiers.</a:t>
            </a:r>
          </a:p>
          <a:p>
            <a:r>
              <a:rPr lang="en-US" dirty="0"/>
              <a:t>This painting is unique for its compositional arrangement. A new set of figures is used to depict the each stage of the meeting. In the centre of the painting Ram is shown fainted on hearing the news of his father’s death. A little on the left of this group, Ram is shown touching the feet of </a:t>
            </a:r>
            <a:r>
              <a:rPr lang="en-US" dirty="0" err="1"/>
              <a:t>hisguru</a:t>
            </a:r>
            <a:r>
              <a:rPr lang="en-US" dirty="0"/>
              <a:t>, </a:t>
            </a:r>
            <a:r>
              <a:rPr lang="en-US" dirty="0" err="1"/>
              <a:t>Lakshman</a:t>
            </a:r>
            <a:r>
              <a:rPr lang="en-US" dirty="0"/>
              <a:t> stands nearby facing </a:t>
            </a:r>
            <a:r>
              <a:rPr lang="en-US" dirty="0" err="1"/>
              <a:t>Vishwamitra</a:t>
            </a:r>
            <a:r>
              <a:rPr lang="en-US" dirty="0"/>
              <a:t> with folded </a:t>
            </a:r>
            <a:r>
              <a:rPr lang="en-US" dirty="0" err="1"/>
              <a:t>hands.In</a:t>
            </a:r>
            <a:r>
              <a:rPr lang="en-US" dirty="0"/>
              <a:t> the foreground is a little stream with lotus flowers and leaves. Behind a hut , a group of lush</a:t>
            </a:r>
          </a:p>
          <a:p>
            <a:r>
              <a:rPr lang="en-US" dirty="0"/>
              <a:t>green banana trees is painted in the luminous shades of green. The huts of Ram ,</a:t>
            </a:r>
            <a:r>
              <a:rPr lang="en-US" dirty="0" err="1"/>
              <a:t>Sita</a:t>
            </a:r>
            <a:r>
              <a:rPr lang="en-US" dirty="0"/>
              <a:t> and </a:t>
            </a:r>
            <a:r>
              <a:rPr lang="en-US" dirty="0" err="1"/>
              <a:t>Lakshman</a:t>
            </a:r>
            <a:r>
              <a:rPr lang="en-US" dirty="0"/>
              <a:t> stands out against the dense and lush green forest.</a:t>
            </a:r>
            <a:endParaRPr lang="en-US" b="1" dirty="0"/>
          </a:p>
          <a:p>
            <a:endParaRPr lang="en-US" dirty="0"/>
          </a:p>
        </p:txBody>
      </p:sp>
      <p:pic>
        <p:nvPicPr>
          <p:cNvPr id="23554" name="Picture 2"/>
          <p:cNvPicPr>
            <a:picLocks noChangeAspect="1" noChangeArrowheads="1"/>
          </p:cNvPicPr>
          <p:nvPr/>
        </p:nvPicPr>
        <p:blipFill>
          <a:blip r:embed="rId2"/>
          <a:srcRect/>
          <a:stretch>
            <a:fillRect/>
          </a:stretch>
        </p:blipFill>
        <p:spPr bwMode="auto">
          <a:xfrm>
            <a:off x="5388924" y="152400"/>
            <a:ext cx="3514164" cy="213360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a:stretch>
            <a:fillRect/>
          </a:stretch>
        </p:blipFill>
        <p:spPr bwMode="auto">
          <a:xfrm>
            <a:off x="571500" y="304800"/>
            <a:ext cx="8001000" cy="4857750"/>
          </a:xfrm>
          <a:prstGeom prst="rect">
            <a:avLst/>
          </a:prstGeom>
          <a:ln w="228600" cap="sq" cmpd="thickThin">
            <a:solidFill>
              <a:srgbClr val="000000"/>
            </a:solidFill>
            <a:prstDash val="solid"/>
            <a:miter lim="800000"/>
          </a:ln>
          <a:effectLst>
            <a:innerShdw blurRad="76200">
              <a:srgbClr val="000000"/>
            </a:innerShdw>
          </a:effectLst>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304" y="5334000"/>
            <a:ext cx="1599896" cy="15998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739</TotalTime>
  <Words>2807</Words>
  <Application>Microsoft Office PowerPoint</Application>
  <PresentationFormat>On-screen Show (4:3)</PresentationFormat>
  <Paragraphs>133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ABC</dc:creator>
  <cp:lastModifiedBy>ABC</cp:lastModifiedBy>
  <cp:revision>66</cp:revision>
  <dcterms:created xsi:type="dcterms:W3CDTF">2020-06-04T04:25:25Z</dcterms:created>
  <dcterms:modified xsi:type="dcterms:W3CDTF">2024-09-23T09:42:15Z</dcterms:modified>
</cp:coreProperties>
</file>